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38"/>
  </p:notesMasterIdLst>
  <p:sldIdLst>
    <p:sldId id="257" r:id="rId3"/>
    <p:sldId id="356" r:id="rId4"/>
    <p:sldId id="326" r:id="rId5"/>
    <p:sldId id="355" r:id="rId6"/>
    <p:sldId id="325" r:id="rId7"/>
    <p:sldId id="349" r:id="rId8"/>
    <p:sldId id="354" r:id="rId9"/>
    <p:sldId id="351" r:id="rId10"/>
    <p:sldId id="350" r:id="rId11"/>
    <p:sldId id="329" r:id="rId12"/>
    <p:sldId id="330" r:id="rId13"/>
    <p:sldId id="332" r:id="rId14"/>
    <p:sldId id="333" r:id="rId15"/>
    <p:sldId id="331" r:id="rId16"/>
    <p:sldId id="334" r:id="rId17"/>
    <p:sldId id="335" r:id="rId18"/>
    <p:sldId id="336" r:id="rId19"/>
    <p:sldId id="337" r:id="rId20"/>
    <p:sldId id="338" r:id="rId21"/>
    <p:sldId id="339" r:id="rId22"/>
    <p:sldId id="341" r:id="rId23"/>
    <p:sldId id="328" r:id="rId24"/>
    <p:sldId id="340" r:id="rId25"/>
    <p:sldId id="342" r:id="rId26"/>
    <p:sldId id="343" r:id="rId27"/>
    <p:sldId id="345" r:id="rId28"/>
    <p:sldId id="346" r:id="rId29"/>
    <p:sldId id="347" r:id="rId30"/>
    <p:sldId id="348" r:id="rId31"/>
    <p:sldId id="352" r:id="rId32"/>
    <p:sldId id="353" r:id="rId33"/>
    <p:sldId id="360" r:id="rId34"/>
    <p:sldId id="359" r:id="rId35"/>
    <p:sldId id="358" r:id="rId36"/>
    <p:sldId id="324" r:id="rId37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17768239-3CE1-425C-92D8-E3537DECA696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7463B966-E87D-4CE1-9A5E-BC28E8683F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754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the product</a:t>
            </a:r>
            <a:r>
              <a:rPr lang="en-US" baseline="0" dirty="0"/>
              <a:t> is. Why is it significant. How to sell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CB429-C3C7-4953-8D50-A1142FD2ECB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90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the product</a:t>
            </a:r>
            <a:r>
              <a:rPr lang="en-US" baseline="0" dirty="0"/>
              <a:t> is. Why is it significant. How to sell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CB429-C3C7-4953-8D50-A1142FD2ECB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90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the product</a:t>
            </a:r>
            <a:r>
              <a:rPr lang="en-US" baseline="0" dirty="0"/>
              <a:t> is. Why is it significant. How to sell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CB429-C3C7-4953-8D50-A1142FD2ECB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90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the product</a:t>
            </a:r>
            <a:r>
              <a:rPr lang="en-US" baseline="0" dirty="0"/>
              <a:t> is. Why is it significant. How to sell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CB429-C3C7-4953-8D50-A1142FD2ECB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90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the product</a:t>
            </a:r>
            <a:r>
              <a:rPr lang="en-US" baseline="0" dirty="0"/>
              <a:t> is. Why is it significant. How to sell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CB429-C3C7-4953-8D50-A1142FD2ECB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90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the product</a:t>
            </a:r>
            <a:r>
              <a:rPr lang="en-US" baseline="0" dirty="0"/>
              <a:t> is. Why is it significant. How to sell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CB429-C3C7-4953-8D50-A1142FD2ECB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90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the product</a:t>
            </a:r>
            <a:r>
              <a:rPr lang="en-US" baseline="0" dirty="0"/>
              <a:t> is. Why is it significant. How to sell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CB429-C3C7-4953-8D50-A1142FD2ECB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905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the product</a:t>
            </a:r>
            <a:r>
              <a:rPr lang="en-US" baseline="0" dirty="0"/>
              <a:t> is. Why is it significant. How to sell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CB429-C3C7-4953-8D50-A1142FD2ECB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905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the product</a:t>
            </a:r>
            <a:r>
              <a:rPr lang="en-US" baseline="0" dirty="0"/>
              <a:t> is. Why is it significant. How to sell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CB429-C3C7-4953-8D50-A1142FD2ECB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905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the product</a:t>
            </a:r>
            <a:r>
              <a:rPr lang="en-US" baseline="0" dirty="0"/>
              <a:t> is. Why is it significant. How to sell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CB429-C3C7-4953-8D50-A1142FD2ECB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905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the product</a:t>
            </a:r>
            <a:r>
              <a:rPr lang="en-US" baseline="0" dirty="0"/>
              <a:t> is. Why is it significant. How to sell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CB429-C3C7-4953-8D50-A1142FD2ECB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90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the product</a:t>
            </a:r>
            <a:r>
              <a:rPr lang="en-US" baseline="0" dirty="0"/>
              <a:t> is. Why is it significant. How to sell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CB429-C3C7-4953-8D50-A1142FD2ECB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905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the product</a:t>
            </a:r>
            <a:r>
              <a:rPr lang="en-US" baseline="0" dirty="0"/>
              <a:t> is. Why is it significant. How to sell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CB429-C3C7-4953-8D50-A1142FD2ECB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905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the product</a:t>
            </a:r>
            <a:r>
              <a:rPr lang="en-US" baseline="0" dirty="0"/>
              <a:t> is. Why is it significant. How to sell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CB429-C3C7-4953-8D50-A1142FD2ECB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905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the product</a:t>
            </a:r>
            <a:r>
              <a:rPr lang="en-US" baseline="0" dirty="0"/>
              <a:t> is. Why is it significant. How to sell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CB429-C3C7-4953-8D50-A1142FD2ECB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905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the product</a:t>
            </a:r>
            <a:r>
              <a:rPr lang="en-US" baseline="0" dirty="0"/>
              <a:t> is. Why is it significant. How to sell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CB429-C3C7-4953-8D50-A1142FD2ECB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905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the product</a:t>
            </a:r>
            <a:r>
              <a:rPr lang="en-US" baseline="0" dirty="0"/>
              <a:t> is. Why is it significant. How to sell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CB429-C3C7-4953-8D50-A1142FD2ECB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905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the product</a:t>
            </a:r>
            <a:r>
              <a:rPr lang="en-US" baseline="0" dirty="0"/>
              <a:t> is. Why is it significant. How to sell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CB429-C3C7-4953-8D50-A1142FD2ECB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905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the product</a:t>
            </a:r>
            <a:r>
              <a:rPr lang="en-US" baseline="0" dirty="0"/>
              <a:t> is. Why is it significant. How to sell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CB429-C3C7-4953-8D50-A1142FD2ECB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905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the product</a:t>
            </a:r>
            <a:r>
              <a:rPr lang="en-US" baseline="0" dirty="0"/>
              <a:t> is. Why is it significant. How to sell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CB429-C3C7-4953-8D50-A1142FD2ECB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905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the product</a:t>
            </a:r>
            <a:r>
              <a:rPr lang="en-US" baseline="0" dirty="0"/>
              <a:t> is. Why is it significant. How to sell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CB429-C3C7-4953-8D50-A1142FD2ECB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905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the product</a:t>
            </a:r>
            <a:r>
              <a:rPr lang="en-US" baseline="0" dirty="0"/>
              <a:t> is. Why is it significant. How to sell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CB429-C3C7-4953-8D50-A1142FD2ECB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90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the product</a:t>
            </a:r>
            <a:r>
              <a:rPr lang="en-US" baseline="0" dirty="0"/>
              <a:t> is. Why is it significant. How to sell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CB429-C3C7-4953-8D50-A1142FD2ECB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905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the product</a:t>
            </a:r>
            <a:r>
              <a:rPr lang="en-US" baseline="0" dirty="0"/>
              <a:t> is. Why is it significant. How to sell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CB429-C3C7-4953-8D50-A1142FD2ECB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905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the product</a:t>
            </a:r>
            <a:r>
              <a:rPr lang="en-US" baseline="0" dirty="0"/>
              <a:t> is. Why is it significant. How to sell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CB429-C3C7-4953-8D50-A1142FD2ECB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905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the product</a:t>
            </a:r>
            <a:r>
              <a:rPr lang="en-US" baseline="0" dirty="0"/>
              <a:t> is. Why is it significant. How to sell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CB429-C3C7-4953-8D50-A1142FD2ECB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905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the product</a:t>
            </a:r>
            <a:r>
              <a:rPr lang="en-US" baseline="0" dirty="0"/>
              <a:t> is. Why is it significant. How to sell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CB429-C3C7-4953-8D50-A1142FD2ECB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90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the product</a:t>
            </a:r>
            <a:r>
              <a:rPr lang="en-US" baseline="0" dirty="0"/>
              <a:t> is. Why is it significant. How to sell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CB429-C3C7-4953-8D50-A1142FD2ECB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90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the product</a:t>
            </a:r>
            <a:r>
              <a:rPr lang="en-US" baseline="0" dirty="0"/>
              <a:t> is. Why is it significant. How to sell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CB429-C3C7-4953-8D50-A1142FD2ECB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90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the product</a:t>
            </a:r>
            <a:r>
              <a:rPr lang="en-US" baseline="0" dirty="0"/>
              <a:t> is. Why is it significant. How to sell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CB429-C3C7-4953-8D50-A1142FD2ECB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90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the product</a:t>
            </a:r>
            <a:r>
              <a:rPr lang="en-US" baseline="0" dirty="0"/>
              <a:t> is. Why is it significant. How to sell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CB429-C3C7-4953-8D50-A1142FD2ECB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90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the product</a:t>
            </a:r>
            <a:r>
              <a:rPr lang="en-US" baseline="0" dirty="0"/>
              <a:t> is. Why is it significant. How to sell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CB429-C3C7-4953-8D50-A1142FD2ECB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90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the product</a:t>
            </a:r>
            <a:r>
              <a:rPr lang="en-US" baseline="0" dirty="0"/>
              <a:t> is. Why is it significant. How to sell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CB429-C3C7-4953-8D50-A1142FD2ECB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90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xternal_Title Slid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16175" y="2647407"/>
            <a:ext cx="4945633" cy="105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16174" y="4438197"/>
            <a:ext cx="4945633" cy="917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764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ernal_Secondary Slide 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06121" y="8070"/>
            <a:ext cx="11046910" cy="941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>
          <a:xfrm>
            <a:off x="11516820" y="6320608"/>
            <a:ext cx="490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idx="1"/>
          </p:nvPr>
        </p:nvSpPr>
        <p:spPr>
          <a:xfrm>
            <a:off x="306120" y="1303111"/>
            <a:ext cx="116908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 marL="1143000" indent="-228600">
              <a:buClr>
                <a:srgbClr val="C00000"/>
              </a:buClr>
              <a:buFont typeface="Wingdings" panose="05000000000000000000" pitchFamily="2" charset="2"/>
              <a:buChar char="ü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85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7702" y="6572401"/>
            <a:ext cx="2165147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chemeClr val="bg1"/>
                </a:solidFill>
                <a:latin typeface="+mn-lt"/>
              </a:rPr>
              <a:t>© Microscan</a:t>
            </a:r>
            <a:r>
              <a:rPr lang="en-US" sz="825" baseline="0" dirty="0">
                <a:solidFill>
                  <a:schemeClr val="bg1"/>
                </a:solidFill>
                <a:latin typeface="+mn-lt"/>
              </a:rPr>
              <a:t> Systems Inc.</a:t>
            </a:r>
            <a:endParaRPr lang="en-US" sz="825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16175" y="2647407"/>
            <a:ext cx="4945633" cy="105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16174" y="4438197"/>
            <a:ext cx="4945633" cy="917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702" y="6572401"/>
            <a:ext cx="2165147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chemeClr val="bg1"/>
                </a:solidFill>
                <a:latin typeface="+mn-lt"/>
              </a:rPr>
              <a:t>© Microscan</a:t>
            </a:r>
            <a:r>
              <a:rPr lang="en-US" sz="825" baseline="0" dirty="0">
                <a:solidFill>
                  <a:schemeClr val="bg1"/>
                </a:solidFill>
                <a:latin typeface="+mn-lt"/>
              </a:rPr>
              <a:t> Systems Inc.</a:t>
            </a:r>
            <a:endParaRPr lang="en-US" sz="825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583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BF2E1A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6121" y="164827"/>
            <a:ext cx="11046910" cy="941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header title style</a:t>
            </a:r>
            <a:br>
              <a:rPr lang="en-US" dirty="0"/>
            </a:br>
            <a:r>
              <a:rPr lang="en-US" dirty="0"/>
              <a:t>Secondary line for title if needed.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6120" y="1303111"/>
            <a:ext cx="116908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50635" y="6387753"/>
            <a:ext cx="18226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Microscan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Systems Inc</a:t>
            </a:r>
            <a:r>
              <a:rPr lang="en-US" sz="825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82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1464625" y="6320608"/>
            <a:ext cx="490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3645F1-B4EA-4872-B145-6B7EF8518689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23028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baseline="0">
          <a:solidFill>
            <a:srgbClr val="BF2E1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§"/>
        <a:defRPr sz="2800" b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F2E1A"/>
        </a:buClr>
        <a:buFont typeface="Arial" panose="020B0604020202020204" pitchFamily="34" charset="0"/>
        <a:buChar char="•"/>
        <a:defRPr sz="2400" b="0" kern="1200">
          <a:solidFill>
            <a:schemeClr val="tx1">
              <a:lumMod val="75000"/>
              <a:lumOff val="25000"/>
            </a:schemeClr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2000" b="0" kern="1200">
          <a:solidFill>
            <a:srgbClr val="002060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2060"/>
        </a:buClr>
        <a:buFont typeface="Arial" panose="020B0604020202020204" pitchFamily="34" charset="0"/>
        <a:buChar char="•"/>
        <a:defRPr sz="1800" b="0" kern="1200">
          <a:solidFill>
            <a:schemeClr val="bg1">
              <a:lumMod val="50000"/>
            </a:schemeClr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can.com/en-us/support/download-center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sking@microscan.com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visionsupport@microscan.com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Visionscape .NET Training – Build Your Own App in Less Than 1 hour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Steven King</a:t>
            </a:r>
          </a:p>
        </p:txBody>
      </p:sp>
    </p:spTree>
    <p:extLst>
      <p:ext uri="{BB962C8B-B14F-4D97-AF65-F5344CB8AC3E}">
        <p14:creationId xmlns:p14="http://schemas.microsoft.com/office/powerpoint/2010/main" val="1153457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5852" y="0"/>
            <a:ext cx="11046910" cy="941161"/>
          </a:xfrm>
        </p:spPr>
        <p:txBody>
          <a:bodyPr/>
          <a:lstStyle/>
          <a:p>
            <a:r>
              <a:rPr lang="en-US" b="0" dirty="0"/>
              <a:t>Visionscape .NET Example – Create New Visual Studio Project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idx="1"/>
          </p:nvPr>
        </p:nvSpPr>
        <p:spPr>
          <a:xfrm>
            <a:off x="306120" y="1108365"/>
            <a:ext cx="11690816" cy="50892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Launch Visual Studio 2010 (or Visual C# 2010 Express).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From the File Menu, choose “New Project…” (or “New Project…” from the Start Page.)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In the New Project dialog, choose “Visual C#” as your language, and then choose  “Windows Forms Application” as your project template type.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Set to .Net Framework 4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Enter “CSharpExample” for the “Name”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Choose the “Location” for where you want to store your project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Press OK.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3228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5852" y="0"/>
            <a:ext cx="11046910" cy="941161"/>
          </a:xfrm>
        </p:spPr>
        <p:txBody>
          <a:bodyPr/>
          <a:lstStyle/>
          <a:p>
            <a:r>
              <a:rPr lang="en-US" b="0" dirty="0"/>
              <a:t>Visionscape .NET Example – Add References to Project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idx="1"/>
          </p:nvPr>
        </p:nvSpPr>
        <p:spPr>
          <a:xfrm>
            <a:off x="306121" y="1303111"/>
            <a:ext cx="6035412" cy="489448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Go to the Project menu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Select “Add Reference”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Select “Browse” tab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Navigate to “C:\Microscan\Vscape\Assembly”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Select and Add References to the following Visionscape assemblies: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Visionscape.dll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Visionscape.Communications.dll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Visionscape.Devices.dll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Visionscape.Steps.dll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Click OK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1645710"/>
            <a:ext cx="5658780" cy="339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201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5852" y="0"/>
            <a:ext cx="11046910" cy="941161"/>
          </a:xfrm>
        </p:spPr>
        <p:txBody>
          <a:bodyPr/>
          <a:lstStyle/>
          <a:p>
            <a:r>
              <a:rPr lang="en-US" b="0" dirty="0"/>
              <a:t>Visionscape .NET Example – Add “Display” Components to Project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idx="1"/>
          </p:nvPr>
        </p:nvSpPr>
        <p:spPr>
          <a:xfrm>
            <a:off x="324593" y="1177057"/>
            <a:ext cx="6501079" cy="48944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Using Explorer, Navigate to “C:\Microscan\Vscape\Assembly”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Select the following 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Visionscape.Display.Devices.dll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Visionscape.Display.Reporting.dll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Visionscape.Display.Image.dll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Visionscape.Display.Setup.dll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Drag these to the General Tab in the Toolbox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You now have all the components we will use in this example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1235074"/>
            <a:ext cx="3398837" cy="454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041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5852" y="0"/>
            <a:ext cx="11046910" cy="941161"/>
          </a:xfrm>
        </p:spPr>
        <p:txBody>
          <a:bodyPr/>
          <a:lstStyle/>
          <a:p>
            <a:r>
              <a:rPr lang="en-US" b="0" dirty="0"/>
              <a:t>Visionscape .NET Example – Change Embed Interop Type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idx="1"/>
          </p:nvPr>
        </p:nvSpPr>
        <p:spPr>
          <a:xfrm>
            <a:off x="306120" y="1303111"/>
            <a:ext cx="5121013" cy="48944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Under References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Select Visionscape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Change “Embed Interop Type” from True to 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False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This will change “Copy Local” from False to 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True. 	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If not, do it explicitly.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Do the same thing for “stdole”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767" y="1259416"/>
            <a:ext cx="2339446" cy="467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704" y="1290107"/>
            <a:ext cx="2134209" cy="461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8568267" y="3539067"/>
            <a:ext cx="635000" cy="2709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21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5852" y="0"/>
            <a:ext cx="11046910" cy="941161"/>
          </a:xfrm>
        </p:spPr>
        <p:txBody>
          <a:bodyPr/>
          <a:lstStyle/>
          <a:p>
            <a:r>
              <a:rPr lang="en-US" b="0" dirty="0"/>
              <a:t>Visionscape .NET Example – Set Up Your Form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idx="1"/>
          </p:nvPr>
        </p:nvSpPr>
        <p:spPr>
          <a:xfrm>
            <a:off x="306120" y="1303111"/>
            <a:ext cx="4189680" cy="489448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 Make Form Bigger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 Drag a “BufferView” onto form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 Drag a “SetupManager” onto form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 Add buttons for: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</a:rPr>
              <a:t>Run Mode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</a:rPr>
              <a:t>Trigger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</a:rPr>
              <a:t>Setup Mode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</a:rPr>
              <a:t>Load AVP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</a:rPr>
              <a:t>Create AVP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Add textBox1 and textBox2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 Rename buttons appropriately, i.e.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btnRunMode, btnTrigger …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938" y="1202266"/>
            <a:ext cx="7388166" cy="487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369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5852" y="0"/>
            <a:ext cx="11046910" cy="941161"/>
          </a:xfrm>
        </p:spPr>
        <p:txBody>
          <a:bodyPr/>
          <a:lstStyle/>
          <a:p>
            <a:r>
              <a:rPr lang="en-US" b="0" dirty="0"/>
              <a:t>Visionscape .NET Example – Add Form Load and Form Closing Events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idx="1"/>
          </p:nvPr>
        </p:nvSpPr>
        <p:spPr>
          <a:xfrm>
            <a:off x="306119" y="1303111"/>
            <a:ext cx="4514455" cy="48944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Click on the Main Form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Select Events in Properties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Double Click on Load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Double Click on FormClosing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You should now have this code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197" y="1166283"/>
            <a:ext cx="59817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973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5852" y="0"/>
            <a:ext cx="11046910" cy="941161"/>
          </a:xfrm>
        </p:spPr>
        <p:txBody>
          <a:bodyPr/>
          <a:lstStyle/>
          <a:p>
            <a:r>
              <a:rPr lang="en-US" b="0" dirty="0"/>
              <a:t>Visionscape .NET Example – Add “Using” for key references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idx="1"/>
          </p:nvPr>
        </p:nvSpPr>
        <p:spPr>
          <a:xfrm>
            <a:off x="306120" y="1303111"/>
            <a:ext cx="3961080" cy="85588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Add the following snippet to the top of the form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endParaRPr lang="en-US" sz="2000" dirty="0">
              <a:solidFill>
                <a:schemeClr val="tx1"/>
              </a:solidFill>
              <a:latin typeface="+mn-lt"/>
              <a:ea typeface="Calibri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133" y="2734733"/>
            <a:ext cx="526626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0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using </a:t>
            </a:r>
            <a:r>
              <a:rPr lang="en-US" sz="2000" dirty="0">
                <a:solidFill>
                  <a:srgbClr val="000000"/>
                </a:solidFill>
                <a:latin typeface="Courier New"/>
                <a:ea typeface="Calibri"/>
                <a:cs typeface="Times New Roman"/>
              </a:rPr>
              <a:t>Visionscape;</a:t>
            </a:r>
            <a:endParaRPr lang="en-US" sz="3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using </a:t>
            </a:r>
            <a:r>
              <a:rPr lang="en-US" sz="2000" dirty="0">
                <a:solidFill>
                  <a:srgbClr val="000000"/>
                </a:solidFill>
                <a:latin typeface="Courier New"/>
                <a:ea typeface="Calibri"/>
                <a:cs typeface="Times New Roman"/>
              </a:rPr>
              <a:t>Visionscape.Steps;</a:t>
            </a:r>
            <a:endParaRPr lang="en-US" sz="3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using </a:t>
            </a:r>
            <a:r>
              <a:rPr lang="en-US" sz="2000" dirty="0">
                <a:solidFill>
                  <a:srgbClr val="000000"/>
                </a:solidFill>
                <a:latin typeface="Courier New"/>
                <a:ea typeface="Calibri"/>
                <a:cs typeface="Times New Roman"/>
              </a:rPr>
              <a:t>Visionscape.Devices;</a:t>
            </a:r>
            <a:endParaRPr lang="en-US" sz="3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using </a:t>
            </a:r>
            <a:r>
              <a:rPr lang="en-US" sz="2000" dirty="0">
                <a:solidFill>
                  <a:srgbClr val="000000"/>
                </a:solidFill>
                <a:latin typeface="Courier New"/>
                <a:ea typeface="Calibri"/>
                <a:cs typeface="Times New Roman"/>
              </a:rPr>
              <a:t>Visionscape.Communications;</a:t>
            </a:r>
            <a:endParaRPr lang="en-US" sz="32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466" y="1111722"/>
            <a:ext cx="5085291" cy="505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400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5852" y="0"/>
            <a:ext cx="11046910" cy="941161"/>
          </a:xfrm>
        </p:spPr>
        <p:txBody>
          <a:bodyPr/>
          <a:lstStyle/>
          <a:p>
            <a:r>
              <a:rPr lang="en-US" b="0" dirty="0"/>
              <a:t>Visionscape .NET Example – Add key member variables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idx="1"/>
          </p:nvPr>
        </p:nvSpPr>
        <p:spPr>
          <a:xfrm>
            <a:off x="220132" y="930578"/>
            <a:ext cx="9701480" cy="5256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 Add the following snippet to the partial class of the Form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endParaRPr lang="en-US" sz="2000" dirty="0">
              <a:solidFill>
                <a:schemeClr val="tx1"/>
              </a:solidFill>
              <a:latin typeface="+mn-lt"/>
              <a:ea typeface="Calibri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132" y="1540932"/>
            <a:ext cx="114469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/>
              </a:rPr>
              <a:t>private</a:t>
            </a:r>
            <a:r>
              <a:rPr lang="en-US" sz="12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200" dirty="0">
                <a:solidFill>
                  <a:srgbClr val="2B91AF"/>
                </a:solidFill>
                <a:latin typeface="Consolas"/>
              </a:rPr>
              <a:t>VsCoordinator</a:t>
            </a:r>
            <a:r>
              <a:rPr lang="en-US" sz="1200" dirty="0">
                <a:solidFill>
                  <a:prstClr val="black"/>
                </a:solidFill>
                <a:latin typeface="Consolas"/>
              </a:rPr>
              <a:t> m_Coord;          </a:t>
            </a:r>
            <a:r>
              <a:rPr lang="en-US" sz="1200" dirty="0">
                <a:solidFill>
                  <a:srgbClr val="008000"/>
                </a:solidFill>
                <a:latin typeface="Consolas"/>
              </a:rPr>
              <a:t>// For starting avp backplane</a:t>
            </a:r>
            <a:endParaRPr lang="en-US" sz="1200" dirty="0">
              <a:solidFill>
                <a:prstClr val="black"/>
              </a:solidFill>
              <a:latin typeface="Consolas"/>
            </a:endParaRPr>
          </a:p>
          <a:p>
            <a:r>
              <a:rPr lang="en-US" sz="12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/>
              </a:rPr>
              <a:t>private</a:t>
            </a:r>
            <a:r>
              <a:rPr lang="en-US" sz="12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200" dirty="0">
                <a:solidFill>
                  <a:srgbClr val="2B91AF"/>
                </a:solidFill>
                <a:latin typeface="Consolas"/>
              </a:rPr>
              <a:t>JobStep</a:t>
            </a:r>
            <a:r>
              <a:rPr lang="en-US" sz="1200" dirty="0">
                <a:solidFill>
                  <a:prstClr val="black"/>
                </a:solidFill>
                <a:latin typeface="Consolas"/>
              </a:rPr>
              <a:t> m_Job;                  </a:t>
            </a:r>
            <a:r>
              <a:rPr lang="en-US" sz="1200" dirty="0">
                <a:solidFill>
                  <a:srgbClr val="008000"/>
                </a:solidFill>
                <a:latin typeface="Consolas"/>
              </a:rPr>
              <a:t>// For opening and saving jobs</a:t>
            </a:r>
            <a:endParaRPr lang="en-US" sz="1200" dirty="0">
              <a:solidFill>
                <a:prstClr val="black"/>
              </a:solidFill>
              <a:latin typeface="Consolas"/>
            </a:endParaRPr>
          </a:p>
          <a:p>
            <a:r>
              <a:rPr lang="en-US" sz="12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/>
              </a:rPr>
              <a:t>private</a:t>
            </a:r>
            <a:r>
              <a:rPr lang="en-US" sz="12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200" dirty="0">
                <a:solidFill>
                  <a:srgbClr val="2B91AF"/>
                </a:solidFill>
                <a:latin typeface="Consolas"/>
              </a:rPr>
              <a:t>VsDevice</a:t>
            </a:r>
            <a:r>
              <a:rPr lang="en-US" sz="1200" dirty="0">
                <a:solidFill>
                  <a:prstClr val="black"/>
                </a:solidFill>
                <a:latin typeface="Consolas"/>
              </a:rPr>
              <a:t> m_Dev;                 </a:t>
            </a:r>
            <a:r>
              <a:rPr lang="en-US" sz="1200" dirty="0">
                <a:solidFill>
                  <a:srgbClr val="008000"/>
                </a:solidFill>
                <a:latin typeface="Consolas"/>
              </a:rPr>
              <a:t>// For controlling the vision device</a:t>
            </a:r>
            <a:endParaRPr lang="en-US" sz="1200" dirty="0">
              <a:solidFill>
                <a:prstClr val="black"/>
              </a:solidFill>
              <a:latin typeface="Consolas"/>
            </a:endParaRPr>
          </a:p>
          <a:p>
            <a:r>
              <a:rPr lang="en-US" sz="12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/>
              </a:rPr>
              <a:t>private</a:t>
            </a:r>
            <a:r>
              <a:rPr lang="en-US" sz="12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200" dirty="0">
                <a:solidFill>
                  <a:srgbClr val="2B91AF"/>
                </a:solidFill>
                <a:latin typeface="Consolas"/>
              </a:rPr>
              <a:t>ReportConnection</a:t>
            </a:r>
            <a:r>
              <a:rPr lang="en-US" sz="1200" dirty="0">
                <a:solidFill>
                  <a:prstClr val="black"/>
                </a:solidFill>
                <a:latin typeface="Consolas"/>
              </a:rPr>
              <a:t> m_RepCon1;     </a:t>
            </a:r>
            <a:r>
              <a:rPr lang="en-US" sz="1200" dirty="0">
                <a:solidFill>
                  <a:srgbClr val="008000"/>
                </a:solidFill>
                <a:latin typeface="Consolas"/>
              </a:rPr>
              <a:t>// For getting report and image from camera</a:t>
            </a:r>
            <a:endParaRPr lang="en-US" sz="1200" dirty="0">
              <a:solidFill>
                <a:prstClr val="black"/>
              </a:solidFill>
              <a:latin typeface="Consolas"/>
            </a:endParaRPr>
          </a:p>
          <a:p>
            <a:r>
              <a:rPr lang="en-US" sz="12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/>
              </a:rPr>
              <a:t>private</a:t>
            </a:r>
            <a:r>
              <a:rPr lang="en-US" sz="12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200" dirty="0">
                <a:solidFill>
                  <a:srgbClr val="2B91AF"/>
                </a:solidFill>
                <a:latin typeface="Consolas"/>
              </a:rPr>
              <a:t>InspectionReport</a:t>
            </a:r>
            <a:r>
              <a:rPr lang="en-US" sz="1200" dirty="0">
                <a:solidFill>
                  <a:prstClr val="black"/>
                </a:solidFill>
                <a:latin typeface="Consolas"/>
              </a:rPr>
              <a:t> report;        </a:t>
            </a:r>
            <a:r>
              <a:rPr lang="en-US" sz="1200" dirty="0">
                <a:solidFill>
                  <a:srgbClr val="008000"/>
                </a:solidFill>
                <a:latin typeface="Consolas"/>
              </a:rPr>
              <a:t>// Contains report coming back from camera</a:t>
            </a:r>
            <a:endParaRPr lang="en-US" sz="1200" dirty="0">
              <a:solidFill>
                <a:prstClr val="black"/>
              </a:solidFill>
              <a:latin typeface="Consolas"/>
            </a:endParaRPr>
          </a:p>
          <a:p>
            <a:r>
              <a:rPr lang="en-US" sz="12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/>
              </a:rPr>
              <a:t>private</a:t>
            </a:r>
            <a:r>
              <a:rPr lang="en-US" sz="12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200" dirty="0">
                <a:solidFill>
                  <a:srgbClr val="2B91AF"/>
                </a:solidFill>
                <a:latin typeface="Consolas"/>
              </a:rPr>
              <a:t>IOConnection</a:t>
            </a:r>
            <a:r>
              <a:rPr lang="en-US" sz="1200" dirty="0">
                <a:solidFill>
                  <a:prstClr val="black"/>
                </a:solidFill>
                <a:latin typeface="Consolas"/>
              </a:rPr>
              <a:t> m_IO;              </a:t>
            </a:r>
            <a:r>
              <a:rPr lang="en-US" sz="1200" dirty="0">
                <a:solidFill>
                  <a:srgbClr val="008000"/>
                </a:solidFill>
                <a:latin typeface="Consolas"/>
              </a:rPr>
              <a:t>// IO connection to the device for physical and virtual IO</a:t>
            </a:r>
            <a:endParaRPr lang="en-US" sz="1200" dirty="0">
              <a:solidFill>
                <a:prstClr val="black"/>
              </a:solidFill>
              <a:latin typeface="Consolas"/>
            </a:endParaRPr>
          </a:p>
          <a:p>
            <a:r>
              <a:rPr lang="da-DK" sz="12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da-DK" sz="1200" dirty="0">
                <a:solidFill>
                  <a:srgbClr val="0000FF"/>
                </a:solidFill>
                <a:latin typeface="Consolas"/>
              </a:rPr>
              <a:t>private</a:t>
            </a:r>
            <a:r>
              <a:rPr lang="da-DK" sz="12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da-DK" sz="1200" dirty="0">
                <a:solidFill>
                  <a:srgbClr val="2B91AF"/>
                </a:solidFill>
                <a:latin typeface="Consolas"/>
              </a:rPr>
              <a:t>VisionSystemStep</a:t>
            </a:r>
            <a:r>
              <a:rPr lang="da-DK" sz="1200" dirty="0">
                <a:solidFill>
                  <a:prstClr val="black"/>
                </a:solidFill>
                <a:latin typeface="Consolas"/>
              </a:rPr>
              <a:t> vs;            </a:t>
            </a:r>
            <a:r>
              <a:rPr lang="da-DK" sz="1200" dirty="0">
                <a:solidFill>
                  <a:srgbClr val="008000"/>
                </a:solidFill>
                <a:latin typeface="Consolas"/>
              </a:rPr>
              <a:t>// Visionsystem Step for job handling</a:t>
            </a:r>
            <a:endParaRPr lang="da-DK" sz="1200" dirty="0">
              <a:solidFill>
                <a:prstClr val="black"/>
              </a:solidFill>
              <a:latin typeface="Consolas"/>
            </a:endParaRPr>
          </a:p>
          <a:p>
            <a:r>
              <a:rPr lang="en-US" sz="12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/>
              </a:rPr>
              <a:t>private</a:t>
            </a:r>
            <a:r>
              <a:rPr lang="en-US" sz="12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/>
              </a:rPr>
              <a:t>string</a:t>
            </a:r>
            <a:r>
              <a:rPr lang="en-US" sz="1200" dirty="0">
                <a:solidFill>
                  <a:prstClr val="black"/>
                </a:solidFill>
                <a:latin typeface="Consolas"/>
              </a:rPr>
              <a:t> DEVICENAME;              </a:t>
            </a:r>
            <a:r>
              <a:rPr lang="en-US" sz="1200" dirty="0">
                <a:solidFill>
                  <a:srgbClr val="008000"/>
                </a:solidFill>
                <a:latin typeface="Consolas"/>
              </a:rPr>
              <a:t>// Global to hold name of device</a:t>
            </a:r>
            <a:endParaRPr lang="en-US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314" y="3300593"/>
            <a:ext cx="7027333" cy="278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71314" y="3300593"/>
            <a:ext cx="7305195" cy="29616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387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5852" y="0"/>
            <a:ext cx="11046910" cy="941161"/>
          </a:xfrm>
        </p:spPr>
        <p:txBody>
          <a:bodyPr/>
          <a:lstStyle/>
          <a:p>
            <a:r>
              <a:rPr lang="en-US" b="0" dirty="0"/>
              <a:t>Visionscape .NET Example – Instantiate these objects (new)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idx="1"/>
          </p:nvPr>
        </p:nvSpPr>
        <p:spPr>
          <a:xfrm>
            <a:off x="220132" y="930578"/>
            <a:ext cx="9701480" cy="5256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 Add the following snippet to Form_Load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endParaRPr lang="en-US" sz="2000" dirty="0">
              <a:solidFill>
                <a:schemeClr val="tx1"/>
              </a:solidFill>
              <a:latin typeface="+mn-lt"/>
              <a:ea typeface="Calibri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132" y="1701799"/>
            <a:ext cx="1144693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onsolas"/>
              </a:rPr>
              <a:t>// Show Buffer View, Hide Setup Manager</a:t>
            </a:r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bufferView1.Show();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setupManager1.Hide();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          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onsolas"/>
              </a:rPr>
              <a:t>// Instantiate all of our global  objects</a:t>
            </a:r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m_Coord =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new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2B91AF"/>
                </a:solidFill>
                <a:latin typeface="Consolas"/>
              </a:rPr>
              <a:t>VsCoordinator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();     </a:t>
            </a:r>
            <a:r>
              <a:rPr lang="en-US" sz="2000" dirty="0">
                <a:solidFill>
                  <a:srgbClr val="008000"/>
                </a:solidFill>
                <a:latin typeface="Consolas"/>
              </a:rPr>
              <a:t>// Starts Backplane         </a:t>
            </a:r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m_Job =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new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2B91AF"/>
                </a:solidFill>
                <a:latin typeface="Consolas"/>
              </a:rPr>
              <a:t>JobStep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();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m_RepCon1 =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new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2B91AF"/>
                </a:solidFill>
                <a:latin typeface="Consolas"/>
              </a:rPr>
              <a:t>ReportConnection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();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m_IO =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new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2B91AF"/>
                </a:solidFill>
                <a:latin typeface="Consolas"/>
              </a:rPr>
              <a:t>IOConnection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();</a:t>
            </a:r>
          </a:p>
          <a:p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onsolas"/>
              </a:rPr>
              <a:t>// Set DEVICENAME to your units name</a:t>
            </a:r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DEVICENAME = </a:t>
            </a:r>
            <a:r>
              <a:rPr lang="en-US" sz="2000" dirty="0">
                <a:solidFill>
                  <a:srgbClr val="A31515"/>
                </a:solidFill>
                <a:latin typeface="Consolas"/>
              </a:rPr>
              <a:t>"SoftSys1"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onsolas"/>
              </a:rPr>
              <a:t>//DEVICENAME = "MicroHAWK187700";</a:t>
            </a:r>
            <a:endParaRPr lang="en-US" sz="20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6118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5852" y="0"/>
            <a:ext cx="11046910" cy="941161"/>
          </a:xfrm>
        </p:spPr>
        <p:txBody>
          <a:bodyPr/>
          <a:lstStyle/>
          <a:p>
            <a:r>
              <a:rPr lang="en-US" b="0" dirty="0"/>
              <a:t>Visionscape .NET Example – Set up event to discover device (camera)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idx="1"/>
          </p:nvPr>
        </p:nvSpPr>
        <p:spPr>
          <a:xfrm>
            <a:off x="143932" y="1322592"/>
            <a:ext cx="11446934" cy="3666822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 Add the following snippet to Form_Load. This will connect to the device once it is found by m_Coord.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endParaRPr lang="en-US" sz="1400" dirty="0">
              <a:solidFill>
                <a:schemeClr val="tx1"/>
              </a:solidFill>
              <a:latin typeface="+mn-lt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endParaRPr lang="en-US" sz="1400" dirty="0">
              <a:solidFill>
                <a:schemeClr val="tx1"/>
              </a:solidFill>
              <a:latin typeface="+mn-lt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endParaRPr lang="en-US" sz="1400" dirty="0">
              <a:solidFill>
                <a:schemeClr val="tx1"/>
              </a:solidFill>
              <a:latin typeface="+mn-lt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Hit TAB, TAB to complete the line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Finally add this line to have Coordinator alert the program when the device has been discovered.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endParaRPr lang="en-US" sz="14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endParaRPr lang="en-US" sz="14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endParaRPr lang="en-US" sz="14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You will see the following event code added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endParaRPr lang="en-US" sz="1400" dirty="0">
              <a:solidFill>
                <a:schemeClr val="tx1"/>
              </a:solidFill>
              <a:latin typeface="+mn-lt"/>
              <a:ea typeface="Calibri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132" y="1701799"/>
            <a:ext cx="114469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7223" y="1725464"/>
            <a:ext cx="10227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latin typeface="Consolas"/>
              </a:rPr>
              <a:t>// Set up and event heandler to be called when AVP Backplane discovers my device</a:t>
            </a:r>
            <a:endParaRPr lang="en-US" sz="1600" dirty="0">
              <a:solidFill>
                <a:prstClr val="black"/>
              </a:solidFill>
              <a:latin typeface="Consolas"/>
            </a:endParaRP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m_Coord.OnDeviceFocus +=</a:t>
            </a:r>
            <a:endParaRPr lang="en-US" sz="1600" dirty="0">
              <a:solidFill>
                <a:srgbClr val="0000FF"/>
              </a:solidFill>
              <a:latin typeface="Consola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798" y="3339815"/>
            <a:ext cx="102446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/>
              </a:rPr>
              <a:t> </a:t>
            </a:r>
            <a:r>
              <a:rPr lang="en-US" sz="1400" dirty="0">
                <a:solidFill>
                  <a:srgbClr val="008000"/>
                </a:solidFill>
                <a:latin typeface="Consolas"/>
              </a:rPr>
              <a:t>// Tell coordinator to fire the OnDeviceFocus event when the my DEVICENAME is discovered</a:t>
            </a:r>
            <a:endParaRPr lang="en-US" sz="1400" dirty="0">
              <a:solidFill>
                <a:prstClr val="black"/>
              </a:solidFill>
              <a:latin typeface="Consolas"/>
            </a:endParaRPr>
          </a:p>
          <a:p>
            <a:r>
              <a:rPr lang="en-US" sz="1400" dirty="0">
                <a:solidFill>
                  <a:prstClr val="black"/>
                </a:solidFill>
                <a:latin typeface="Consolas"/>
              </a:rPr>
              <a:t> m_Coord.DeviceFocusSetOnDiscovery(DEVICENAME, -1);</a:t>
            </a:r>
            <a:endParaRPr lang="en-US" sz="14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306" y="4242930"/>
            <a:ext cx="7903694" cy="182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51927" y="4147127"/>
            <a:ext cx="7592291" cy="20597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917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30908" y="140083"/>
            <a:ext cx="11273947" cy="691189"/>
          </a:xfrm>
        </p:spPr>
        <p:txBody>
          <a:bodyPr>
            <a:normAutofit fontScale="90000"/>
          </a:bodyPr>
          <a:lstStyle/>
          <a:p>
            <a:r>
              <a:rPr lang="en-US" sz="2800" b="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Visionscape .NET Controls - Custom User Interfaces, Fully </a:t>
            </a:r>
            <a:r>
              <a:rPr lang="en-US" b="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b="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ntegrated </a:t>
            </a:r>
            <a:r>
              <a:rPr lang="en-US" b="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800" b="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43" y="953975"/>
            <a:ext cx="6368677" cy="450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091" y="1533236"/>
            <a:ext cx="5810602" cy="471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152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5852" y="0"/>
            <a:ext cx="11046910" cy="941161"/>
          </a:xfrm>
        </p:spPr>
        <p:txBody>
          <a:bodyPr/>
          <a:lstStyle/>
          <a:p>
            <a:r>
              <a:rPr lang="en-US" b="0" dirty="0"/>
              <a:t>Visionscape .NET Example – Populate OnDeviceFocus Event Function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20132" y="1701799"/>
            <a:ext cx="114469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7" name="Right Arrow 6"/>
          <p:cNvSpPr/>
          <p:nvPr/>
        </p:nvSpPr>
        <p:spPr>
          <a:xfrm rot="10800000">
            <a:off x="6705599" y="2387595"/>
            <a:ext cx="855133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23200" y="1436633"/>
            <a:ext cx="27093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Optional if you want to see IO transitions from the camera.</a:t>
            </a:r>
          </a:p>
          <a:p>
            <a:endParaRPr lang="en-US" dirty="0"/>
          </a:p>
          <a:p>
            <a:r>
              <a:rPr lang="en-US" dirty="0"/>
              <a:t>Type in first part of line, +=, and the Tab Tab to autocomplete the line, and add the events.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1732" y="944559"/>
            <a:ext cx="700193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Consolas"/>
              </a:rPr>
              <a:t> </a:t>
            </a:r>
            <a:r>
              <a:rPr lang="en-US" sz="900" dirty="0">
                <a:solidFill>
                  <a:srgbClr val="0000FF"/>
                </a:solidFill>
                <a:latin typeface="Consolas"/>
              </a:rPr>
              <a:t>void</a:t>
            </a:r>
            <a:r>
              <a:rPr lang="en-US" sz="900" dirty="0">
                <a:solidFill>
                  <a:prstClr val="black"/>
                </a:solidFill>
                <a:latin typeface="Consolas"/>
              </a:rPr>
              <a:t> m_Coord_OnDeviceFocus(</a:t>
            </a:r>
            <a:r>
              <a:rPr lang="en-US" sz="900" dirty="0">
                <a:solidFill>
                  <a:srgbClr val="2B91AF"/>
                </a:solidFill>
                <a:latin typeface="Consolas"/>
              </a:rPr>
              <a:t>VsDevice</a:t>
            </a:r>
            <a:r>
              <a:rPr lang="en-US" sz="900" dirty="0">
                <a:solidFill>
                  <a:prstClr val="black"/>
                </a:solidFill>
                <a:latin typeface="Consolas"/>
              </a:rPr>
              <a:t> objDevice)</a:t>
            </a:r>
          </a:p>
          <a:p>
            <a:r>
              <a:rPr lang="en-US" sz="900" dirty="0">
                <a:solidFill>
                  <a:prstClr val="black"/>
                </a:solidFill>
                <a:latin typeface="Consolas"/>
              </a:rPr>
              <a:t>        {</a:t>
            </a:r>
          </a:p>
          <a:p>
            <a:r>
              <a:rPr lang="en-US" sz="900" dirty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en-US" sz="900" dirty="0">
                <a:solidFill>
                  <a:srgbClr val="008000"/>
                </a:solidFill>
                <a:latin typeface="Consolas"/>
              </a:rPr>
              <a:t>// Get handle to the Device</a:t>
            </a:r>
            <a:endParaRPr lang="en-US" sz="900" dirty="0">
              <a:solidFill>
                <a:prstClr val="black"/>
              </a:solidFill>
              <a:latin typeface="Consolas"/>
            </a:endParaRPr>
          </a:p>
          <a:p>
            <a:r>
              <a:rPr lang="en-US" sz="900" dirty="0">
                <a:solidFill>
                  <a:prstClr val="black"/>
                </a:solidFill>
                <a:latin typeface="Consolas"/>
              </a:rPr>
              <a:t>            m_Dev = objDevice;</a:t>
            </a:r>
          </a:p>
          <a:p>
            <a:endParaRPr lang="en-US" sz="900" dirty="0">
              <a:solidFill>
                <a:prstClr val="black"/>
              </a:solidFill>
              <a:latin typeface="Consolas"/>
            </a:endParaRPr>
          </a:p>
          <a:p>
            <a:endParaRPr lang="en-US" sz="900" dirty="0">
              <a:solidFill>
                <a:prstClr val="black"/>
              </a:solidFill>
              <a:latin typeface="Consolas"/>
            </a:endParaRPr>
          </a:p>
          <a:p>
            <a:r>
              <a:rPr lang="en-US" sz="900" dirty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en-US" sz="900" dirty="0">
                <a:solidFill>
                  <a:srgbClr val="008000"/>
                </a:solidFill>
                <a:latin typeface="Consolas"/>
              </a:rPr>
              <a:t>// Connect the IO control to the device. Only do this once.</a:t>
            </a:r>
            <a:endParaRPr lang="en-US" sz="900" dirty="0">
              <a:solidFill>
                <a:prstClr val="black"/>
              </a:solidFill>
              <a:latin typeface="Consolas"/>
            </a:endParaRPr>
          </a:p>
          <a:p>
            <a:r>
              <a:rPr lang="en-US" sz="900" dirty="0">
                <a:solidFill>
                  <a:prstClr val="black"/>
                </a:solidFill>
                <a:latin typeface="Consolas"/>
              </a:rPr>
              <a:t>            m_IO.Connect(m_Dev);</a:t>
            </a:r>
          </a:p>
          <a:p>
            <a:endParaRPr lang="en-US" sz="900" dirty="0">
              <a:solidFill>
                <a:prstClr val="black"/>
              </a:solidFill>
              <a:latin typeface="Consolas"/>
            </a:endParaRPr>
          </a:p>
          <a:p>
            <a:r>
              <a:rPr lang="en-US" sz="900" dirty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en-US" sz="900" dirty="0">
                <a:solidFill>
                  <a:srgbClr val="008000"/>
                </a:solidFill>
                <a:latin typeface="Consolas"/>
              </a:rPr>
              <a:t>// Create an event so that we see when IO on camera changes</a:t>
            </a:r>
            <a:endParaRPr lang="en-US" sz="900" dirty="0">
              <a:solidFill>
                <a:prstClr val="black"/>
              </a:solidFill>
              <a:latin typeface="Consolas"/>
            </a:endParaRPr>
          </a:p>
          <a:p>
            <a:r>
              <a:rPr lang="en-US" sz="900" dirty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en-US" sz="900" dirty="0">
                <a:solidFill>
                  <a:schemeClr val="accent3">
                    <a:lumMod val="75000"/>
                  </a:schemeClr>
                </a:solidFill>
              </a:rPr>
              <a:t>// m_IO.IOTransition += new EventHandler&lt;IOConnectionEventArgs&gt;(m_IO_IOTransition);</a:t>
            </a:r>
          </a:p>
          <a:p>
            <a:endParaRPr lang="en-US" sz="900" dirty="0">
              <a:solidFill>
                <a:prstClr val="black"/>
              </a:solidFill>
              <a:latin typeface="Consolas"/>
            </a:endParaRPr>
          </a:p>
          <a:p>
            <a:r>
              <a:rPr lang="en-US" sz="900" dirty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en-US" sz="900" dirty="0">
                <a:solidFill>
                  <a:srgbClr val="008000"/>
                </a:solidFill>
                <a:latin typeface="Consolas"/>
              </a:rPr>
              <a:t>// Initialize all IO to low, in this case Virtual 1</a:t>
            </a:r>
            <a:endParaRPr lang="en-US" sz="900" dirty="0">
              <a:solidFill>
                <a:prstClr val="black"/>
              </a:solidFill>
              <a:latin typeface="Consolas"/>
            </a:endParaRPr>
          </a:p>
          <a:p>
            <a:r>
              <a:rPr lang="en-US" sz="900" dirty="0">
                <a:solidFill>
                  <a:prstClr val="black"/>
                </a:solidFill>
                <a:latin typeface="Consolas"/>
              </a:rPr>
              <a:t>            m_IO.PointWrite(</a:t>
            </a:r>
            <a:r>
              <a:rPr lang="en-US" sz="900" dirty="0">
                <a:solidFill>
                  <a:srgbClr val="2B91AF"/>
                </a:solidFill>
                <a:latin typeface="Consolas"/>
              </a:rPr>
              <a:t>VsIoType</a:t>
            </a:r>
            <a:r>
              <a:rPr lang="en-US" sz="900" dirty="0">
                <a:solidFill>
                  <a:prstClr val="black"/>
                </a:solidFill>
                <a:latin typeface="Consolas"/>
              </a:rPr>
              <a:t>.Virtual, 0, </a:t>
            </a:r>
            <a:r>
              <a:rPr lang="en-US" sz="900" dirty="0">
                <a:solidFill>
                  <a:srgbClr val="0000FF"/>
                </a:solidFill>
                <a:latin typeface="Consolas"/>
              </a:rPr>
              <a:t>false</a:t>
            </a:r>
            <a:r>
              <a:rPr lang="en-US" sz="900" dirty="0">
                <a:solidFill>
                  <a:prstClr val="black"/>
                </a:solidFill>
                <a:latin typeface="Consolas"/>
              </a:rPr>
              <a:t>);</a:t>
            </a:r>
          </a:p>
          <a:p>
            <a:r>
              <a:rPr lang="en-US" sz="900" dirty="0">
                <a:solidFill>
                  <a:prstClr val="black"/>
                </a:solidFill>
                <a:latin typeface="Consolas"/>
              </a:rPr>
              <a:t>            </a:t>
            </a:r>
          </a:p>
          <a:p>
            <a:endParaRPr lang="en-US" sz="900" dirty="0">
              <a:solidFill>
                <a:prstClr val="black"/>
              </a:solidFill>
              <a:latin typeface="Consolas"/>
            </a:endParaRPr>
          </a:p>
          <a:p>
            <a:r>
              <a:rPr lang="en-US" sz="900" dirty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en-US" sz="900" dirty="0">
                <a:solidFill>
                  <a:srgbClr val="008000"/>
                </a:solidFill>
                <a:latin typeface="Consolas"/>
              </a:rPr>
              <a:t>// Load our job from disk</a:t>
            </a:r>
            <a:endParaRPr lang="en-US" sz="900" dirty="0">
              <a:solidFill>
                <a:prstClr val="black"/>
              </a:solidFill>
              <a:latin typeface="Consolas"/>
            </a:endParaRPr>
          </a:p>
          <a:p>
            <a:r>
              <a:rPr lang="en-US" sz="900" dirty="0">
                <a:solidFill>
                  <a:prstClr val="black"/>
                </a:solidFill>
                <a:latin typeface="Consolas"/>
              </a:rPr>
              <a:t>            m_Job.Load(</a:t>
            </a:r>
            <a:r>
              <a:rPr lang="en-US" sz="900" dirty="0">
                <a:solidFill>
                  <a:srgbClr val="A31515"/>
                </a:solidFill>
                <a:latin typeface="Consolas"/>
              </a:rPr>
              <a:t>"C:\\Microscan\\Vscape\\Jobs\\test.avp"</a:t>
            </a:r>
            <a:r>
              <a:rPr lang="en-US" sz="900" dirty="0">
                <a:solidFill>
                  <a:prstClr val="black"/>
                </a:solidFill>
                <a:latin typeface="Consolas"/>
              </a:rPr>
              <a:t>);</a:t>
            </a:r>
          </a:p>
          <a:p>
            <a:endParaRPr lang="en-US" sz="900" dirty="0">
              <a:solidFill>
                <a:prstClr val="black"/>
              </a:solidFill>
              <a:latin typeface="Consolas"/>
            </a:endParaRPr>
          </a:p>
          <a:p>
            <a:r>
              <a:rPr lang="en-US" sz="900" dirty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en-US" sz="900" dirty="0">
                <a:solidFill>
                  <a:srgbClr val="008000"/>
                </a:solidFill>
                <a:latin typeface="Consolas"/>
              </a:rPr>
              <a:t>// Get the first VisionSystemStep in the job</a:t>
            </a:r>
            <a:endParaRPr lang="en-US" sz="900" dirty="0">
              <a:solidFill>
                <a:prstClr val="black"/>
              </a:solidFill>
              <a:latin typeface="Consolas"/>
            </a:endParaRPr>
          </a:p>
          <a:p>
            <a:r>
              <a:rPr lang="en-US" sz="900" dirty="0">
                <a:solidFill>
                  <a:prstClr val="black"/>
                </a:solidFill>
                <a:latin typeface="Consolas"/>
              </a:rPr>
              <a:t>            vs = m_Job.VisionSystemStep();</a:t>
            </a:r>
          </a:p>
          <a:p>
            <a:endParaRPr lang="en-US" sz="900" dirty="0">
              <a:solidFill>
                <a:prstClr val="black"/>
              </a:solidFill>
              <a:latin typeface="Consolas"/>
            </a:endParaRPr>
          </a:p>
          <a:p>
            <a:r>
              <a:rPr lang="en-US" sz="900" dirty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en-US" sz="900" dirty="0">
                <a:solidFill>
                  <a:srgbClr val="008000"/>
                </a:solidFill>
                <a:latin typeface="Consolas"/>
              </a:rPr>
              <a:t>// Connect the VisionSystemStep to our device</a:t>
            </a:r>
            <a:endParaRPr lang="en-US" sz="900" dirty="0">
              <a:solidFill>
                <a:prstClr val="black"/>
              </a:solidFill>
              <a:latin typeface="Consolas"/>
            </a:endParaRPr>
          </a:p>
          <a:p>
            <a:r>
              <a:rPr lang="en-US" sz="900" dirty="0">
                <a:solidFill>
                  <a:prstClr val="black"/>
                </a:solidFill>
                <a:latin typeface="Consolas"/>
              </a:rPr>
              <a:t>            vs.SelectSystem(m_Dev.Name);</a:t>
            </a:r>
          </a:p>
          <a:p>
            <a:r>
              <a:rPr lang="en-US" sz="900" dirty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en-US" sz="900" dirty="0">
                <a:solidFill>
                  <a:srgbClr val="008000"/>
                </a:solidFill>
                <a:latin typeface="Consolas"/>
              </a:rPr>
              <a:t>//Now we can download to the device(vision system) and run the job on that device</a:t>
            </a:r>
            <a:endParaRPr lang="en-US" sz="900" dirty="0">
              <a:solidFill>
                <a:prstClr val="black"/>
              </a:solidFill>
              <a:latin typeface="Consolas"/>
            </a:endParaRPr>
          </a:p>
          <a:p>
            <a:r>
              <a:rPr lang="en-US" sz="900" dirty="0">
                <a:solidFill>
                  <a:prstClr val="black"/>
                </a:solidFill>
                <a:latin typeface="Consolas"/>
              </a:rPr>
              <a:t>            m_Dev.Download(vs, </a:t>
            </a:r>
            <a:r>
              <a:rPr lang="en-US" sz="900" dirty="0">
                <a:solidFill>
                  <a:srgbClr val="0000FF"/>
                </a:solidFill>
                <a:latin typeface="Consolas"/>
              </a:rPr>
              <a:t>true</a:t>
            </a:r>
            <a:r>
              <a:rPr lang="en-US" sz="900" dirty="0">
                <a:solidFill>
                  <a:prstClr val="black"/>
                </a:solidFill>
                <a:latin typeface="Consolas"/>
              </a:rPr>
              <a:t>);</a:t>
            </a:r>
          </a:p>
          <a:p>
            <a:endParaRPr lang="en-US" sz="900" dirty="0">
              <a:solidFill>
                <a:prstClr val="black"/>
              </a:solidFill>
              <a:latin typeface="Consolas"/>
            </a:endParaRPr>
          </a:p>
          <a:p>
            <a:endParaRPr lang="en-US" sz="900" dirty="0">
              <a:solidFill>
                <a:prstClr val="black"/>
              </a:solidFill>
              <a:latin typeface="Consolas"/>
            </a:endParaRPr>
          </a:p>
          <a:p>
            <a:r>
              <a:rPr lang="en-US" sz="900" dirty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en-US" sz="900" dirty="0">
                <a:solidFill>
                  <a:srgbClr val="008000"/>
                </a:solidFill>
                <a:latin typeface="Consolas"/>
              </a:rPr>
              <a:t>// Connect reports to the inspection on the device</a:t>
            </a:r>
            <a:endParaRPr lang="en-US" sz="900" dirty="0">
              <a:solidFill>
                <a:prstClr val="black"/>
              </a:solidFill>
              <a:latin typeface="Consolas"/>
            </a:endParaRPr>
          </a:p>
          <a:p>
            <a:r>
              <a:rPr lang="en-US" sz="900" dirty="0">
                <a:solidFill>
                  <a:prstClr val="black"/>
                </a:solidFill>
                <a:latin typeface="Consolas"/>
              </a:rPr>
              <a:t>            m_RepCon1.Connect(DEVICENAME, 1, </a:t>
            </a:r>
            <a:r>
              <a:rPr lang="en-US" sz="900" dirty="0">
                <a:solidFill>
                  <a:srgbClr val="2B91AF"/>
                </a:solidFill>
                <a:latin typeface="Consolas"/>
              </a:rPr>
              <a:t>ReportConnection</a:t>
            </a:r>
            <a:r>
              <a:rPr lang="en-US" sz="900" dirty="0">
                <a:solidFill>
                  <a:prstClr val="black"/>
                </a:solidFill>
                <a:latin typeface="Consolas"/>
              </a:rPr>
              <a:t>.</a:t>
            </a:r>
            <a:r>
              <a:rPr lang="en-US" sz="900" dirty="0">
                <a:solidFill>
                  <a:srgbClr val="2B91AF"/>
                </a:solidFill>
                <a:latin typeface="Consolas"/>
              </a:rPr>
              <a:t>ConnectOptions</a:t>
            </a:r>
            <a:r>
              <a:rPr lang="en-US" sz="900" dirty="0">
                <a:solidFill>
                  <a:prstClr val="black"/>
                </a:solidFill>
                <a:latin typeface="Consolas"/>
              </a:rPr>
              <a:t>.DEFAULT);</a:t>
            </a:r>
          </a:p>
          <a:p>
            <a:endParaRPr lang="en-US" sz="900" dirty="0">
              <a:solidFill>
                <a:prstClr val="black"/>
              </a:solidFill>
              <a:latin typeface="Consolas"/>
            </a:endParaRPr>
          </a:p>
          <a:p>
            <a:r>
              <a:rPr lang="en-US" sz="900" dirty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en-US" sz="900" dirty="0">
                <a:solidFill>
                  <a:srgbClr val="008000"/>
                </a:solidFill>
                <a:latin typeface="Consolas"/>
              </a:rPr>
              <a:t>// Make images part of the report</a:t>
            </a:r>
            <a:endParaRPr lang="en-US" sz="900" dirty="0">
              <a:solidFill>
                <a:prstClr val="black"/>
              </a:solidFill>
              <a:latin typeface="Consolas"/>
            </a:endParaRPr>
          </a:p>
          <a:p>
            <a:r>
              <a:rPr lang="en-US" sz="900" dirty="0">
                <a:solidFill>
                  <a:prstClr val="black"/>
                </a:solidFill>
                <a:latin typeface="Consolas"/>
              </a:rPr>
              <a:t>            m_RepCon1.AddSnapBuffers((Visionscape.Steps.</a:t>
            </a:r>
            <a:r>
              <a:rPr lang="en-US" sz="900" dirty="0">
                <a:solidFill>
                  <a:srgbClr val="2B91AF"/>
                </a:solidFill>
                <a:latin typeface="Consolas"/>
              </a:rPr>
              <a:t>InspectionStep</a:t>
            </a:r>
            <a:r>
              <a:rPr lang="en-US" sz="900" dirty="0">
                <a:solidFill>
                  <a:prstClr val="black"/>
                </a:solidFill>
                <a:latin typeface="Consolas"/>
              </a:rPr>
              <a:t>)m_Job.FindBySymName(</a:t>
            </a:r>
            <a:r>
              <a:rPr lang="en-US" sz="900" dirty="0">
                <a:solidFill>
                  <a:srgbClr val="A31515"/>
                </a:solidFill>
                <a:latin typeface="Consolas"/>
              </a:rPr>
              <a:t>"Insp1"</a:t>
            </a:r>
            <a:r>
              <a:rPr lang="en-US" sz="900" dirty="0">
                <a:solidFill>
                  <a:prstClr val="black"/>
                </a:solidFill>
                <a:latin typeface="Consolas"/>
              </a:rPr>
              <a:t>));</a:t>
            </a:r>
          </a:p>
          <a:p>
            <a:endParaRPr lang="en-US" sz="900" dirty="0">
              <a:solidFill>
                <a:prstClr val="black"/>
              </a:solidFill>
              <a:latin typeface="Consolas"/>
            </a:endParaRPr>
          </a:p>
          <a:p>
            <a:endParaRPr lang="en-US" sz="900" dirty="0">
              <a:solidFill>
                <a:prstClr val="black"/>
              </a:solidFill>
              <a:latin typeface="Consolas"/>
            </a:endParaRPr>
          </a:p>
          <a:p>
            <a:r>
              <a:rPr lang="en-US" sz="900" dirty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en-US" sz="900" dirty="0">
                <a:solidFill>
                  <a:srgbClr val="008000"/>
                </a:solidFill>
                <a:latin typeface="Consolas"/>
              </a:rPr>
              <a:t>// Now start the device</a:t>
            </a:r>
            <a:endParaRPr lang="en-US" sz="900" dirty="0">
              <a:solidFill>
                <a:prstClr val="black"/>
              </a:solidFill>
              <a:latin typeface="Consolas"/>
            </a:endParaRPr>
          </a:p>
          <a:p>
            <a:r>
              <a:rPr lang="en-US" sz="900" dirty="0">
                <a:solidFill>
                  <a:prstClr val="black"/>
                </a:solidFill>
                <a:latin typeface="Consolas"/>
              </a:rPr>
              <a:t>            m_Dev.StartAll();</a:t>
            </a:r>
          </a:p>
          <a:p>
            <a:r>
              <a:rPr lang="en-US" sz="900" dirty="0">
                <a:solidFill>
                  <a:prstClr val="black"/>
                </a:solidFill>
                <a:latin typeface="Consolas"/>
              </a:rPr>
              <a:t>        }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220316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5852" y="0"/>
            <a:ext cx="11046910" cy="941161"/>
          </a:xfrm>
        </p:spPr>
        <p:txBody>
          <a:bodyPr/>
          <a:lstStyle/>
          <a:p>
            <a:r>
              <a:rPr lang="en-US" b="0" dirty="0"/>
              <a:t>Visionscape .NET Example – Set up event to get reports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idx="1"/>
          </p:nvPr>
        </p:nvSpPr>
        <p:spPr>
          <a:xfrm>
            <a:off x="143932" y="1322592"/>
            <a:ext cx="11446934" cy="366682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 Add the following snippet to Form_Load. This will create a Report Event that gets called when a new report is uploaded.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endParaRPr lang="en-US" sz="1400" dirty="0">
              <a:solidFill>
                <a:schemeClr val="tx1"/>
              </a:solidFill>
              <a:latin typeface="+mn-lt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endParaRPr lang="en-US" sz="1400" dirty="0">
              <a:solidFill>
                <a:schemeClr val="tx1"/>
              </a:solidFill>
              <a:latin typeface="+mn-lt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endParaRPr lang="en-US" sz="1400" dirty="0">
              <a:solidFill>
                <a:schemeClr val="tx1"/>
              </a:solidFill>
              <a:latin typeface="+mn-lt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FormLoad now looks like this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endParaRPr lang="en-US" sz="1400" dirty="0">
              <a:solidFill>
                <a:schemeClr val="tx1"/>
              </a:solidFill>
              <a:latin typeface="+mn-lt"/>
              <a:ea typeface="Calibri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132" y="1701799"/>
            <a:ext cx="114469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0200" y="1810376"/>
            <a:ext cx="10227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latin typeface="Consolas"/>
              </a:rPr>
              <a:t>// Create event handler for when report gets sent from device to the pc</a:t>
            </a:r>
            <a:endParaRPr lang="en-US" sz="1600" dirty="0">
              <a:solidFill>
                <a:prstClr val="black"/>
              </a:solidFill>
              <a:latin typeface="Consolas"/>
            </a:endParaRP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m_RepCon1.NewReport +=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1" y="2604601"/>
            <a:ext cx="6116108" cy="367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70036" y="2604601"/>
            <a:ext cx="6280728" cy="36739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435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5852" y="0"/>
            <a:ext cx="11046910" cy="941161"/>
          </a:xfrm>
        </p:spPr>
        <p:txBody>
          <a:bodyPr/>
          <a:lstStyle/>
          <a:p>
            <a:r>
              <a:rPr lang="en-US" b="0" dirty="0"/>
              <a:t>Visionscape .NET Controls – Create a Test Job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083" y="1452562"/>
            <a:ext cx="75057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306120" y="1303111"/>
            <a:ext cx="3961080" cy="48944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 Simple Blob Job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 Count Dark Parts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 Ignore Blobs That Touch ROI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 Set for Results Upload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Inspection Status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Number of Blobs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 Save Job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“c:\vscape\jobs\test.avp”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7469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5852" y="0"/>
            <a:ext cx="11046910" cy="941161"/>
          </a:xfrm>
        </p:spPr>
        <p:txBody>
          <a:bodyPr/>
          <a:lstStyle/>
          <a:p>
            <a:r>
              <a:rPr lang="en-US" b="0" dirty="0"/>
              <a:t>Visionscape .NET Example – Populate NewReport Event Function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20132" y="1701799"/>
            <a:ext cx="114469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4338" y="1202180"/>
            <a:ext cx="72220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/>
              </a:rPr>
              <a:t>void</a:t>
            </a:r>
            <a:r>
              <a:rPr lang="en-US" sz="1200" dirty="0">
                <a:solidFill>
                  <a:prstClr val="black"/>
                </a:solidFill>
                <a:latin typeface="Consolas"/>
              </a:rPr>
              <a:t> m_RepCon1_NewReport(</a:t>
            </a:r>
            <a:r>
              <a:rPr lang="en-US" sz="1200" dirty="0">
                <a:solidFill>
                  <a:srgbClr val="0000FF"/>
                </a:solidFill>
                <a:latin typeface="Consolas"/>
              </a:rPr>
              <a:t>object</a:t>
            </a:r>
            <a:r>
              <a:rPr lang="en-US" sz="1200" dirty="0">
                <a:solidFill>
                  <a:prstClr val="black"/>
                </a:solidFill>
                <a:latin typeface="Consolas"/>
              </a:rPr>
              <a:t> sender, </a:t>
            </a:r>
            <a:r>
              <a:rPr lang="en-US" sz="1200" dirty="0">
                <a:solidFill>
                  <a:srgbClr val="2B91AF"/>
                </a:solidFill>
                <a:latin typeface="Consolas"/>
              </a:rPr>
              <a:t>ReportConnectionEventArgs</a:t>
            </a:r>
            <a:r>
              <a:rPr lang="en-US" sz="1200" dirty="0">
                <a:solidFill>
                  <a:prstClr val="black"/>
                </a:solidFill>
                <a:latin typeface="Consolas"/>
              </a:rPr>
              <a:t> e)</a:t>
            </a:r>
          </a:p>
          <a:p>
            <a:r>
              <a:rPr lang="en-US" sz="1200" dirty="0">
                <a:solidFill>
                  <a:prstClr val="black"/>
                </a:solidFill>
                <a:latin typeface="Consolas"/>
              </a:rPr>
              <a:t>        {</a:t>
            </a:r>
          </a:p>
          <a:p>
            <a:r>
              <a:rPr lang="en-US" sz="1200" dirty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en-US" sz="1200" dirty="0">
                <a:solidFill>
                  <a:srgbClr val="008000"/>
                </a:solidFill>
                <a:latin typeface="Consolas"/>
              </a:rPr>
              <a:t>// Get the Inspection report</a:t>
            </a:r>
            <a:endParaRPr lang="en-US" sz="1200" dirty="0">
              <a:solidFill>
                <a:prstClr val="black"/>
              </a:solidFill>
              <a:latin typeface="Consolas"/>
            </a:endParaRPr>
          </a:p>
          <a:p>
            <a:r>
              <a:rPr lang="en-US" sz="1200" dirty="0">
                <a:solidFill>
                  <a:prstClr val="black"/>
                </a:solidFill>
                <a:latin typeface="Consolas"/>
              </a:rPr>
              <a:t>            report = e.Report;</a:t>
            </a:r>
          </a:p>
          <a:p>
            <a:endParaRPr lang="en-US" sz="1200" dirty="0">
              <a:solidFill>
                <a:prstClr val="black"/>
              </a:solidFill>
              <a:latin typeface="Consolas"/>
            </a:endParaRPr>
          </a:p>
          <a:p>
            <a:r>
              <a:rPr lang="en-US" sz="1200" dirty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en-US" sz="1200" dirty="0">
                <a:solidFill>
                  <a:srgbClr val="008000"/>
                </a:solidFill>
                <a:latin typeface="Consolas"/>
              </a:rPr>
              <a:t>// Get Number of Blobs</a:t>
            </a:r>
            <a:endParaRPr lang="en-US" sz="1200" dirty="0">
              <a:solidFill>
                <a:prstClr val="black"/>
              </a:solidFill>
              <a:latin typeface="Consolas"/>
            </a:endParaRPr>
          </a:p>
          <a:p>
            <a:r>
              <a:rPr lang="en-US" sz="1200" dirty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en-US" sz="1200" dirty="0">
                <a:solidFill>
                  <a:srgbClr val="0000FF"/>
                </a:solidFill>
                <a:latin typeface="Consolas"/>
              </a:rPr>
              <a:t>bool</a:t>
            </a:r>
            <a:r>
              <a:rPr lang="en-US" sz="1200" dirty="0">
                <a:solidFill>
                  <a:prstClr val="black"/>
                </a:solidFill>
                <a:latin typeface="Consolas"/>
              </a:rPr>
              <a:t> status;</a:t>
            </a:r>
          </a:p>
          <a:p>
            <a:r>
              <a:rPr lang="en-US" sz="1200" dirty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en-US" sz="1200" dirty="0">
                <a:solidFill>
                  <a:srgbClr val="0000FF"/>
                </a:solidFill>
                <a:latin typeface="Consolas"/>
              </a:rPr>
              <a:t>long</a:t>
            </a:r>
            <a:r>
              <a:rPr lang="en-US" sz="1200" dirty="0">
                <a:solidFill>
                  <a:prstClr val="black"/>
                </a:solidFill>
                <a:latin typeface="Consolas"/>
              </a:rPr>
              <a:t> numBlobs;</a:t>
            </a:r>
          </a:p>
          <a:p>
            <a:r>
              <a:rPr lang="en-US" sz="1200" dirty="0">
                <a:solidFill>
                  <a:prstClr val="black"/>
                </a:solidFill>
                <a:latin typeface="Consolas"/>
              </a:rPr>
              <a:t>            status = report.Results[0].AsBool;</a:t>
            </a:r>
          </a:p>
          <a:p>
            <a:r>
              <a:rPr lang="en-US" sz="1200" dirty="0">
                <a:solidFill>
                  <a:prstClr val="black"/>
                </a:solidFill>
                <a:latin typeface="Consolas"/>
              </a:rPr>
              <a:t>            textBox1.Text = status.ToString();</a:t>
            </a:r>
          </a:p>
          <a:p>
            <a:r>
              <a:rPr lang="en-US" sz="1200" dirty="0">
                <a:solidFill>
                  <a:prstClr val="black"/>
                </a:solidFill>
                <a:latin typeface="Consolas"/>
              </a:rPr>
              <a:t>            numBlobs = report.Results[1].AsInt;</a:t>
            </a:r>
          </a:p>
          <a:p>
            <a:r>
              <a:rPr lang="en-US" sz="1200" dirty="0">
                <a:solidFill>
                  <a:prstClr val="black"/>
                </a:solidFill>
                <a:latin typeface="Consolas"/>
              </a:rPr>
              <a:t>            textBox2.Text = numBlobs.ToString();</a:t>
            </a:r>
          </a:p>
          <a:p>
            <a:endParaRPr lang="en-US" sz="1200" dirty="0">
              <a:solidFill>
                <a:prstClr val="black"/>
              </a:solidFill>
              <a:latin typeface="Consolas"/>
            </a:endParaRPr>
          </a:p>
          <a:p>
            <a:r>
              <a:rPr lang="en-US" sz="1200" dirty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en-US" sz="1200" dirty="0">
                <a:solidFill>
                  <a:srgbClr val="008000"/>
                </a:solidFill>
                <a:latin typeface="Consolas"/>
              </a:rPr>
              <a:t>//does our report contain any images, if so display it?</a:t>
            </a:r>
            <a:endParaRPr lang="en-US" sz="1200" dirty="0">
              <a:solidFill>
                <a:prstClr val="black"/>
              </a:solidFill>
              <a:latin typeface="Consolas"/>
            </a:endParaRPr>
          </a:p>
          <a:p>
            <a:r>
              <a:rPr lang="en-US" sz="1200" dirty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en-US" sz="1200" dirty="0">
                <a:solidFill>
                  <a:srgbClr val="0000FF"/>
                </a:solidFill>
                <a:latin typeface="Consolas"/>
              </a:rPr>
              <a:t>if</a:t>
            </a:r>
            <a:r>
              <a:rPr lang="en-US" sz="1200" dirty="0">
                <a:solidFill>
                  <a:prstClr val="black"/>
                </a:solidFill>
                <a:latin typeface="Consolas"/>
              </a:rPr>
              <a:t> (report.Images.Count &gt; 0)</a:t>
            </a:r>
          </a:p>
          <a:p>
            <a:r>
              <a:rPr lang="en-US" sz="1200" dirty="0">
                <a:solidFill>
                  <a:prstClr val="black"/>
                </a:solidFill>
                <a:latin typeface="Consolas"/>
              </a:rPr>
              <a:t>            {</a:t>
            </a:r>
          </a:p>
          <a:p>
            <a:r>
              <a:rPr lang="en-US" sz="1200" dirty="0">
                <a:solidFill>
                  <a:prstClr val="black"/>
                </a:solidFill>
                <a:latin typeface="Consolas"/>
              </a:rPr>
              <a:t>                </a:t>
            </a:r>
            <a:r>
              <a:rPr lang="en-US" sz="1200" dirty="0">
                <a:solidFill>
                  <a:srgbClr val="008000"/>
                </a:solidFill>
                <a:latin typeface="Consolas"/>
              </a:rPr>
              <a:t>//extract the image as a BufferDm,</a:t>
            </a:r>
            <a:endParaRPr lang="en-US" sz="1200" dirty="0">
              <a:solidFill>
                <a:prstClr val="black"/>
              </a:solidFill>
              <a:latin typeface="Consolas"/>
            </a:endParaRPr>
          </a:p>
          <a:p>
            <a:r>
              <a:rPr lang="en-US" sz="1200" dirty="0">
                <a:solidFill>
                  <a:prstClr val="black"/>
                </a:solidFill>
                <a:latin typeface="Consolas"/>
              </a:rPr>
              <a:t>                </a:t>
            </a:r>
            <a:r>
              <a:rPr lang="en-US" sz="1200" dirty="0">
                <a:solidFill>
                  <a:srgbClr val="008000"/>
                </a:solidFill>
                <a:latin typeface="Consolas"/>
              </a:rPr>
              <a:t>//and set it into the Buffer View</a:t>
            </a:r>
            <a:endParaRPr lang="en-US" sz="1200" dirty="0">
              <a:solidFill>
                <a:prstClr val="black"/>
              </a:solidFill>
              <a:latin typeface="Consolas"/>
            </a:endParaRPr>
          </a:p>
          <a:p>
            <a:r>
              <a:rPr lang="en-US" sz="1200" dirty="0">
                <a:solidFill>
                  <a:prstClr val="black"/>
                </a:solidFill>
                <a:latin typeface="Consolas"/>
              </a:rPr>
              <a:t>                bufferView1.Buffer = (</a:t>
            </a:r>
            <a:r>
              <a:rPr lang="en-US" sz="1200" dirty="0">
                <a:solidFill>
                  <a:srgbClr val="2B91AF"/>
                </a:solidFill>
                <a:latin typeface="Consolas"/>
              </a:rPr>
              <a:t>BufferDm</a:t>
            </a:r>
            <a:r>
              <a:rPr lang="en-US" sz="1200" dirty="0">
                <a:solidFill>
                  <a:prstClr val="black"/>
                </a:solidFill>
                <a:latin typeface="Consolas"/>
              </a:rPr>
              <a:t>)report.Images[0];</a:t>
            </a:r>
          </a:p>
          <a:p>
            <a:r>
              <a:rPr lang="en-US" sz="1200" dirty="0">
                <a:solidFill>
                  <a:prstClr val="black"/>
                </a:solidFill>
                <a:latin typeface="Consolas"/>
              </a:rPr>
              <a:t>            }</a:t>
            </a:r>
          </a:p>
          <a:p>
            <a:endParaRPr lang="en-US" sz="1200" dirty="0">
              <a:solidFill>
                <a:prstClr val="black"/>
              </a:solidFill>
              <a:latin typeface="Consolas"/>
            </a:endParaRPr>
          </a:p>
          <a:p>
            <a:r>
              <a:rPr lang="en-US" sz="1200" dirty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en-US" sz="1200" dirty="0">
                <a:solidFill>
                  <a:srgbClr val="008000"/>
                </a:solidFill>
                <a:latin typeface="Consolas"/>
              </a:rPr>
              <a:t>// This is a good place to collect unused memory</a:t>
            </a:r>
            <a:endParaRPr lang="en-US" sz="1200" dirty="0">
              <a:solidFill>
                <a:prstClr val="black"/>
              </a:solidFill>
              <a:latin typeface="Consolas"/>
            </a:endParaRPr>
          </a:p>
          <a:p>
            <a:r>
              <a:rPr lang="en-US" sz="1200" dirty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en-US" sz="1200" dirty="0">
                <a:solidFill>
                  <a:srgbClr val="2B91AF"/>
                </a:solidFill>
                <a:latin typeface="Consolas"/>
              </a:rPr>
              <a:t>GC</a:t>
            </a:r>
            <a:r>
              <a:rPr lang="en-US" sz="1200" dirty="0">
                <a:solidFill>
                  <a:prstClr val="black"/>
                </a:solidFill>
                <a:latin typeface="Consolas"/>
              </a:rPr>
              <a:t>.Collect();</a:t>
            </a:r>
          </a:p>
          <a:p>
            <a:endParaRPr lang="en-US" sz="1200" dirty="0">
              <a:solidFill>
                <a:prstClr val="black"/>
              </a:solidFill>
              <a:latin typeface="Consolas"/>
            </a:endParaRPr>
          </a:p>
          <a:p>
            <a:r>
              <a:rPr lang="en-US" sz="1200" dirty="0">
                <a:solidFill>
                  <a:prstClr val="black"/>
                </a:solidFill>
                <a:latin typeface="Consolas"/>
              </a:rPr>
              <a:t>        }</a:t>
            </a:r>
            <a:endParaRPr lang="en-US" sz="1100" dirty="0"/>
          </a:p>
        </p:txBody>
      </p:sp>
      <p:sp>
        <p:nvSpPr>
          <p:cNvPr id="9" name="Right Arrow 8"/>
          <p:cNvSpPr/>
          <p:nvPr/>
        </p:nvSpPr>
        <p:spPr>
          <a:xfrm rot="10800000">
            <a:off x="6138332" y="2726262"/>
            <a:ext cx="855133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31667" y="2615696"/>
            <a:ext cx="2709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gets the first and second result </a:t>
            </a:r>
            <a:r>
              <a:rPr lang="en-US" dirty="0" err="1"/>
              <a:t>datums</a:t>
            </a:r>
            <a:r>
              <a:rPr lang="en-US" dirty="0"/>
              <a:t>. Types must be matched. </a:t>
            </a:r>
          </a:p>
        </p:txBody>
      </p:sp>
      <p:sp>
        <p:nvSpPr>
          <p:cNvPr id="12" name="Right Arrow 11"/>
          <p:cNvSpPr/>
          <p:nvPr/>
        </p:nvSpPr>
        <p:spPr>
          <a:xfrm rot="10800000">
            <a:off x="6138331" y="3087450"/>
            <a:ext cx="855133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0800000">
            <a:off x="7145864" y="4547113"/>
            <a:ext cx="855133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53521" y="4382757"/>
            <a:ext cx="2709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image into BufferView if image count &gt; 0</a:t>
            </a:r>
          </a:p>
        </p:txBody>
      </p:sp>
      <p:sp>
        <p:nvSpPr>
          <p:cNvPr id="13" name="Right Arrow 12"/>
          <p:cNvSpPr/>
          <p:nvPr/>
        </p:nvSpPr>
        <p:spPr>
          <a:xfrm rot="10800000">
            <a:off x="7145864" y="5349283"/>
            <a:ext cx="855133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353519" y="5264830"/>
            <a:ext cx="3313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Always, always include this line or you can get memory drain</a:t>
            </a:r>
          </a:p>
        </p:txBody>
      </p:sp>
    </p:spTree>
    <p:extLst>
      <p:ext uri="{BB962C8B-B14F-4D97-AF65-F5344CB8AC3E}">
        <p14:creationId xmlns:p14="http://schemas.microsoft.com/office/powerpoint/2010/main" val="255090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5852" y="0"/>
            <a:ext cx="11046910" cy="941161"/>
          </a:xfrm>
        </p:spPr>
        <p:txBody>
          <a:bodyPr/>
          <a:lstStyle/>
          <a:p>
            <a:r>
              <a:rPr lang="en-US" b="0" dirty="0"/>
              <a:t>Visionscape .NET Example – Unwind all controls during shutdown</a:t>
            </a:r>
          </a:p>
        </p:txBody>
      </p:sp>
      <p:sp>
        <p:nvSpPr>
          <p:cNvPr id="2" name="Rectangle 1"/>
          <p:cNvSpPr/>
          <p:nvPr/>
        </p:nvSpPr>
        <p:spPr>
          <a:xfrm>
            <a:off x="220132" y="1701799"/>
            <a:ext cx="114469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2865" y="1072069"/>
            <a:ext cx="722206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onsolas"/>
              </a:rPr>
              <a:t> </a:t>
            </a:r>
            <a:r>
              <a:rPr lang="en-US" sz="1100" dirty="0">
                <a:solidFill>
                  <a:srgbClr val="0000FF"/>
                </a:solidFill>
                <a:latin typeface="Consolas"/>
              </a:rPr>
              <a:t>private</a:t>
            </a:r>
            <a:r>
              <a:rPr lang="en-US" sz="11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100" dirty="0">
                <a:solidFill>
                  <a:srgbClr val="0000FF"/>
                </a:solidFill>
                <a:latin typeface="Consolas"/>
              </a:rPr>
              <a:t>void</a:t>
            </a:r>
            <a:r>
              <a:rPr lang="en-US" sz="1100" dirty="0">
                <a:solidFill>
                  <a:prstClr val="black"/>
                </a:solidFill>
                <a:latin typeface="Consolas"/>
              </a:rPr>
              <a:t> Form1_FormClosing(</a:t>
            </a:r>
            <a:r>
              <a:rPr lang="en-US" sz="1100" dirty="0">
                <a:solidFill>
                  <a:srgbClr val="0000FF"/>
                </a:solidFill>
                <a:latin typeface="Consolas"/>
              </a:rPr>
              <a:t>object</a:t>
            </a:r>
            <a:r>
              <a:rPr lang="en-US" sz="1100" dirty="0">
                <a:solidFill>
                  <a:prstClr val="black"/>
                </a:solidFill>
                <a:latin typeface="Consolas"/>
              </a:rPr>
              <a:t> sender, </a:t>
            </a:r>
            <a:r>
              <a:rPr lang="en-US" sz="1100" dirty="0">
                <a:solidFill>
                  <a:srgbClr val="2B91AF"/>
                </a:solidFill>
                <a:latin typeface="Consolas"/>
              </a:rPr>
              <a:t>FormClosingEventArgs</a:t>
            </a:r>
            <a:r>
              <a:rPr lang="en-US" sz="1100" dirty="0">
                <a:solidFill>
                  <a:prstClr val="black"/>
                </a:solidFill>
                <a:latin typeface="Consolas"/>
              </a:rPr>
              <a:t> e)</a:t>
            </a:r>
          </a:p>
          <a:p>
            <a:r>
              <a:rPr lang="en-US" sz="1100" dirty="0">
                <a:solidFill>
                  <a:prstClr val="black"/>
                </a:solidFill>
                <a:latin typeface="Consolas"/>
              </a:rPr>
              <a:t>        {</a:t>
            </a:r>
          </a:p>
          <a:p>
            <a:r>
              <a:rPr lang="en-US" sz="1100" dirty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en-US" sz="1100" dirty="0">
                <a:solidFill>
                  <a:srgbClr val="008000"/>
                </a:solidFill>
                <a:latin typeface="Consolas"/>
              </a:rPr>
              <a:t>// Stop all inspections</a:t>
            </a:r>
            <a:endParaRPr lang="en-US" sz="1100" dirty="0">
              <a:solidFill>
                <a:prstClr val="black"/>
              </a:solidFill>
              <a:latin typeface="Consolas"/>
            </a:endParaRPr>
          </a:p>
          <a:p>
            <a:r>
              <a:rPr lang="en-US" sz="1100" dirty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en-US" sz="1100" dirty="0">
                <a:solidFill>
                  <a:srgbClr val="0000FF"/>
                </a:solidFill>
                <a:latin typeface="Consolas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Consolas"/>
              </a:rPr>
              <a:t> (m_Dev != </a:t>
            </a:r>
            <a:r>
              <a:rPr lang="en-US" sz="1100" dirty="0">
                <a:solidFill>
                  <a:srgbClr val="0000FF"/>
                </a:solidFill>
                <a:latin typeface="Consolas"/>
              </a:rPr>
              <a:t>null</a:t>
            </a:r>
            <a:r>
              <a:rPr lang="en-US" sz="1100" dirty="0">
                <a:solidFill>
                  <a:prstClr val="black"/>
                </a:solidFill>
                <a:latin typeface="Consolas"/>
              </a:rPr>
              <a:t>)</a:t>
            </a:r>
          </a:p>
          <a:p>
            <a:r>
              <a:rPr lang="en-US" sz="1100" dirty="0">
                <a:solidFill>
                  <a:prstClr val="black"/>
                </a:solidFill>
                <a:latin typeface="Consolas"/>
              </a:rPr>
              <a:t>                m_Dev.StopAll();</a:t>
            </a:r>
          </a:p>
          <a:p>
            <a:endParaRPr lang="en-US" sz="1100" dirty="0">
              <a:solidFill>
                <a:prstClr val="black"/>
              </a:solidFill>
              <a:latin typeface="Consolas"/>
            </a:endParaRPr>
          </a:p>
          <a:p>
            <a:r>
              <a:rPr lang="en-US" sz="1100" dirty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en-US" sz="1100" dirty="0">
                <a:solidFill>
                  <a:srgbClr val="008000"/>
                </a:solidFill>
                <a:latin typeface="Consolas"/>
              </a:rPr>
              <a:t>// Disconnect the reports</a:t>
            </a:r>
            <a:endParaRPr lang="en-US" sz="1100" dirty="0">
              <a:solidFill>
                <a:prstClr val="black"/>
              </a:solidFill>
              <a:latin typeface="Consolas"/>
            </a:endParaRPr>
          </a:p>
          <a:p>
            <a:r>
              <a:rPr lang="en-US" sz="1100" dirty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en-US" sz="1100" dirty="0">
                <a:solidFill>
                  <a:srgbClr val="0000FF"/>
                </a:solidFill>
                <a:latin typeface="Consolas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Consolas"/>
              </a:rPr>
              <a:t> (m_RepCon1 != </a:t>
            </a:r>
            <a:r>
              <a:rPr lang="en-US" sz="1100" dirty="0">
                <a:solidFill>
                  <a:srgbClr val="0000FF"/>
                </a:solidFill>
                <a:latin typeface="Consolas"/>
              </a:rPr>
              <a:t>null</a:t>
            </a:r>
            <a:r>
              <a:rPr lang="en-US" sz="1100" dirty="0">
                <a:solidFill>
                  <a:prstClr val="black"/>
                </a:solidFill>
                <a:latin typeface="Consolas"/>
              </a:rPr>
              <a:t>)</a:t>
            </a:r>
          </a:p>
          <a:p>
            <a:r>
              <a:rPr lang="en-US" sz="1100" dirty="0">
                <a:solidFill>
                  <a:prstClr val="black"/>
                </a:solidFill>
                <a:latin typeface="Consolas"/>
              </a:rPr>
              <a:t>                m_RepCon1.Disconnect();</a:t>
            </a:r>
          </a:p>
          <a:p>
            <a:r>
              <a:rPr lang="en-US" sz="1100" dirty="0">
                <a:solidFill>
                  <a:prstClr val="black"/>
                </a:solidFill>
                <a:latin typeface="Consolas"/>
              </a:rPr>
              <a:t>            m_RepCon1 = </a:t>
            </a:r>
            <a:r>
              <a:rPr lang="en-US" sz="1100" dirty="0">
                <a:solidFill>
                  <a:srgbClr val="0000FF"/>
                </a:solidFill>
                <a:latin typeface="Consolas"/>
              </a:rPr>
              <a:t>null</a:t>
            </a:r>
            <a:r>
              <a:rPr lang="en-US" sz="11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endParaRPr lang="en-US" sz="1100" dirty="0">
              <a:solidFill>
                <a:prstClr val="black"/>
              </a:solidFill>
              <a:latin typeface="Consolas"/>
            </a:endParaRPr>
          </a:p>
          <a:p>
            <a:r>
              <a:rPr lang="en-US" sz="1100" dirty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en-US" sz="1100" dirty="0">
                <a:solidFill>
                  <a:srgbClr val="008000"/>
                </a:solidFill>
                <a:latin typeface="Consolas"/>
              </a:rPr>
              <a:t>// Disconnect the IO</a:t>
            </a:r>
            <a:endParaRPr lang="en-US" sz="1100" dirty="0">
              <a:solidFill>
                <a:prstClr val="black"/>
              </a:solidFill>
              <a:latin typeface="Consolas"/>
            </a:endParaRPr>
          </a:p>
          <a:p>
            <a:r>
              <a:rPr lang="en-US" sz="1100" dirty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en-US" sz="1100" dirty="0">
                <a:solidFill>
                  <a:srgbClr val="0000FF"/>
                </a:solidFill>
                <a:latin typeface="Consolas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Consolas"/>
              </a:rPr>
              <a:t> (m_IO != </a:t>
            </a:r>
            <a:r>
              <a:rPr lang="en-US" sz="1100" dirty="0">
                <a:solidFill>
                  <a:srgbClr val="0000FF"/>
                </a:solidFill>
                <a:latin typeface="Consolas"/>
              </a:rPr>
              <a:t>null</a:t>
            </a:r>
            <a:r>
              <a:rPr lang="en-US" sz="1100" dirty="0">
                <a:solidFill>
                  <a:prstClr val="black"/>
                </a:solidFill>
                <a:latin typeface="Consolas"/>
              </a:rPr>
              <a:t>) </a:t>
            </a:r>
          </a:p>
          <a:p>
            <a:r>
              <a:rPr lang="en-US" sz="1100" dirty="0">
                <a:solidFill>
                  <a:prstClr val="black"/>
                </a:solidFill>
                <a:latin typeface="Consolas"/>
              </a:rPr>
              <a:t>                m_IO.Disconnect();</a:t>
            </a:r>
          </a:p>
          <a:p>
            <a:r>
              <a:rPr lang="en-US" sz="1100" dirty="0">
                <a:solidFill>
                  <a:prstClr val="black"/>
                </a:solidFill>
                <a:latin typeface="Consolas"/>
              </a:rPr>
              <a:t>            m_IO = </a:t>
            </a:r>
            <a:r>
              <a:rPr lang="en-US" sz="1100" dirty="0">
                <a:solidFill>
                  <a:srgbClr val="0000FF"/>
                </a:solidFill>
                <a:latin typeface="Consolas"/>
              </a:rPr>
              <a:t>null</a:t>
            </a:r>
            <a:r>
              <a:rPr lang="en-US" sz="11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endParaRPr lang="en-US" sz="1100" dirty="0">
              <a:solidFill>
                <a:prstClr val="black"/>
              </a:solidFill>
              <a:latin typeface="Consolas"/>
            </a:endParaRPr>
          </a:p>
          <a:p>
            <a:r>
              <a:rPr lang="en-US" sz="1100" dirty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en-US" sz="1100" dirty="0">
                <a:solidFill>
                  <a:srgbClr val="008000"/>
                </a:solidFill>
                <a:latin typeface="Consolas"/>
              </a:rPr>
              <a:t>// Disconnect from the camera</a:t>
            </a:r>
            <a:endParaRPr lang="en-US" sz="1100" dirty="0">
              <a:solidFill>
                <a:prstClr val="black"/>
              </a:solidFill>
              <a:latin typeface="Consolas"/>
            </a:endParaRPr>
          </a:p>
          <a:p>
            <a:r>
              <a:rPr lang="en-US" sz="1100" dirty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en-US" sz="1100" dirty="0">
                <a:solidFill>
                  <a:srgbClr val="0000FF"/>
                </a:solidFill>
                <a:latin typeface="Consolas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Consolas"/>
              </a:rPr>
              <a:t> (m_Dev != </a:t>
            </a:r>
            <a:r>
              <a:rPr lang="en-US" sz="1100" dirty="0">
                <a:solidFill>
                  <a:srgbClr val="0000FF"/>
                </a:solidFill>
                <a:latin typeface="Consolas"/>
              </a:rPr>
              <a:t>null</a:t>
            </a:r>
            <a:r>
              <a:rPr lang="en-US" sz="1100" dirty="0">
                <a:solidFill>
                  <a:prstClr val="black"/>
                </a:solidFill>
                <a:latin typeface="Consolas"/>
              </a:rPr>
              <a:t>)</a:t>
            </a:r>
          </a:p>
          <a:p>
            <a:r>
              <a:rPr lang="en-US" sz="1100" dirty="0">
                <a:solidFill>
                  <a:prstClr val="black"/>
                </a:solidFill>
                <a:latin typeface="Consolas"/>
              </a:rPr>
              <a:t>                m_Dev.Disconnect();</a:t>
            </a:r>
          </a:p>
          <a:p>
            <a:r>
              <a:rPr lang="en-US" sz="1100" dirty="0">
                <a:solidFill>
                  <a:prstClr val="black"/>
                </a:solidFill>
                <a:latin typeface="Consolas"/>
              </a:rPr>
              <a:t>            m_Dev = </a:t>
            </a:r>
            <a:r>
              <a:rPr lang="en-US" sz="1100" dirty="0">
                <a:solidFill>
                  <a:srgbClr val="0000FF"/>
                </a:solidFill>
                <a:latin typeface="Consolas"/>
              </a:rPr>
              <a:t>null</a:t>
            </a:r>
            <a:r>
              <a:rPr lang="en-US" sz="11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endParaRPr lang="en-US" sz="1100" dirty="0">
              <a:solidFill>
                <a:prstClr val="black"/>
              </a:solidFill>
              <a:latin typeface="Consolas"/>
            </a:endParaRPr>
          </a:p>
          <a:p>
            <a:r>
              <a:rPr lang="en-US" sz="1100" dirty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en-US" sz="1100" dirty="0">
                <a:solidFill>
                  <a:srgbClr val="008000"/>
                </a:solidFill>
                <a:latin typeface="Consolas"/>
              </a:rPr>
              <a:t>// Set the RootStep of setup manager to null</a:t>
            </a:r>
            <a:endParaRPr lang="en-US" sz="1100" dirty="0">
              <a:solidFill>
                <a:prstClr val="black"/>
              </a:solidFill>
              <a:latin typeface="Consolas"/>
            </a:endParaRPr>
          </a:p>
          <a:p>
            <a:r>
              <a:rPr lang="en-US" sz="1100" dirty="0">
                <a:solidFill>
                  <a:prstClr val="black"/>
                </a:solidFill>
                <a:latin typeface="Consolas"/>
              </a:rPr>
              <a:t>            setupManager1.RootStep = </a:t>
            </a:r>
            <a:r>
              <a:rPr lang="en-US" sz="1100" dirty="0">
                <a:solidFill>
                  <a:srgbClr val="0000FF"/>
                </a:solidFill>
                <a:latin typeface="Consolas"/>
              </a:rPr>
              <a:t>null</a:t>
            </a:r>
            <a:r>
              <a:rPr lang="en-US" sz="11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endParaRPr lang="en-US" sz="1100" dirty="0">
              <a:solidFill>
                <a:prstClr val="black"/>
              </a:solidFill>
              <a:latin typeface="Consolas"/>
            </a:endParaRPr>
          </a:p>
          <a:p>
            <a:r>
              <a:rPr lang="en-US" sz="1100" dirty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en-US" sz="1100" dirty="0">
                <a:solidFill>
                  <a:srgbClr val="008000"/>
                </a:solidFill>
                <a:latin typeface="Consolas"/>
              </a:rPr>
              <a:t>// Clear the job from pc memory</a:t>
            </a:r>
            <a:endParaRPr lang="en-US" sz="1100" dirty="0">
              <a:solidFill>
                <a:prstClr val="black"/>
              </a:solidFill>
              <a:latin typeface="Consolas"/>
            </a:endParaRPr>
          </a:p>
          <a:p>
            <a:r>
              <a:rPr lang="en-US" sz="1100" dirty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en-US" sz="1100" dirty="0">
                <a:solidFill>
                  <a:srgbClr val="0000FF"/>
                </a:solidFill>
                <a:latin typeface="Consolas"/>
              </a:rPr>
              <a:t>while</a:t>
            </a:r>
            <a:r>
              <a:rPr lang="en-US" sz="1100" dirty="0">
                <a:solidFill>
                  <a:prstClr val="black"/>
                </a:solidFill>
                <a:latin typeface="Consolas"/>
              </a:rPr>
              <a:t> (m_Job.Count &gt; 0)</a:t>
            </a:r>
          </a:p>
          <a:p>
            <a:r>
              <a:rPr lang="en-US" sz="1100" dirty="0">
                <a:solidFill>
                  <a:prstClr val="black"/>
                </a:solidFill>
                <a:latin typeface="Consolas"/>
              </a:rPr>
              <a:t>                m_Job.Remove(1);</a:t>
            </a:r>
          </a:p>
          <a:p>
            <a:r>
              <a:rPr lang="en-US" sz="1100" dirty="0">
                <a:solidFill>
                  <a:prstClr val="black"/>
                </a:solidFill>
                <a:latin typeface="Consolas"/>
              </a:rPr>
              <a:t>            m_Job = </a:t>
            </a:r>
            <a:r>
              <a:rPr lang="en-US" sz="1100" dirty="0">
                <a:solidFill>
                  <a:srgbClr val="0000FF"/>
                </a:solidFill>
                <a:latin typeface="Consolas"/>
              </a:rPr>
              <a:t>null</a:t>
            </a:r>
            <a:r>
              <a:rPr lang="en-US" sz="11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endParaRPr lang="en-US" sz="1100" dirty="0">
              <a:solidFill>
                <a:prstClr val="black"/>
              </a:solidFill>
              <a:latin typeface="Consolas"/>
            </a:endParaRPr>
          </a:p>
          <a:p>
            <a:r>
              <a:rPr lang="en-US" sz="1100" dirty="0">
                <a:solidFill>
                  <a:prstClr val="black"/>
                </a:solidFill>
                <a:latin typeface="Consolas"/>
              </a:rPr>
              <a:t>        }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919186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5852" y="0"/>
            <a:ext cx="11046910" cy="941161"/>
          </a:xfrm>
        </p:spPr>
        <p:txBody>
          <a:bodyPr/>
          <a:lstStyle/>
          <a:p>
            <a:r>
              <a:rPr lang="en-US" b="0" dirty="0"/>
              <a:t>Visionscape .NET Example – Run the example</a:t>
            </a:r>
          </a:p>
        </p:txBody>
      </p:sp>
      <p:sp>
        <p:nvSpPr>
          <p:cNvPr id="2" name="Rectangle 1"/>
          <p:cNvSpPr/>
          <p:nvPr/>
        </p:nvSpPr>
        <p:spPr>
          <a:xfrm>
            <a:off x="220132" y="1701799"/>
            <a:ext cx="114469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516" y="1294343"/>
            <a:ext cx="7368418" cy="483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6120" y="1303111"/>
            <a:ext cx="3961080" cy="48944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 Job will load and run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 It will show images and data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 Buttons not functional yet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 Stop by closing form</a:t>
            </a:r>
          </a:p>
        </p:txBody>
      </p:sp>
    </p:spTree>
    <p:extLst>
      <p:ext uri="{BB962C8B-B14F-4D97-AF65-F5344CB8AC3E}">
        <p14:creationId xmlns:p14="http://schemas.microsoft.com/office/powerpoint/2010/main" val="2435628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5852" y="0"/>
            <a:ext cx="11046910" cy="941161"/>
          </a:xfrm>
        </p:spPr>
        <p:txBody>
          <a:bodyPr/>
          <a:lstStyle/>
          <a:p>
            <a:r>
              <a:rPr lang="en-US" b="0" dirty="0"/>
              <a:t>Visionscape .NET Example – Run Mode Button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20132" y="1701799"/>
            <a:ext cx="114469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9398" y="1309793"/>
            <a:ext cx="1037166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nsolas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/>
              </a:rPr>
              <a:t>private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/>
              </a:rPr>
              <a:t>void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 btnRunMode_Click(</a:t>
            </a:r>
            <a:r>
              <a:rPr lang="en-US" sz="1400" dirty="0">
                <a:solidFill>
                  <a:srgbClr val="0000FF"/>
                </a:solidFill>
                <a:latin typeface="Consolas"/>
              </a:rPr>
              <a:t>object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 sender, </a:t>
            </a:r>
            <a:r>
              <a:rPr lang="en-US" sz="1400" dirty="0">
                <a:solidFill>
                  <a:srgbClr val="2B91AF"/>
                </a:solidFill>
                <a:latin typeface="Consolas"/>
              </a:rPr>
              <a:t>EventArgs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 e)</a:t>
            </a:r>
          </a:p>
          <a:p>
            <a:r>
              <a:rPr lang="en-US" sz="1400" dirty="0">
                <a:solidFill>
                  <a:prstClr val="black"/>
                </a:solidFill>
                <a:latin typeface="Consolas"/>
              </a:rPr>
              <a:t>        {</a:t>
            </a:r>
          </a:p>
          <a:p>
            <a:r>
              <a:rPr lang="en-US" sz="1400" dirty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en-US" sz="1400" dirty="0">
                <a:solidFill>
                  <a:srgbClr val="008000"/>
                </a:solidFill>
                <a:latin typeface="Consolas"/>
              </a:rPr>
              <a:t>// Show Buffer View</a:t>
            </a:r>
            <a:endParaRPr lang="en-US" sz="1400" dirty="0">
              <a:solidFill>
                <a:prstClr val="black"/>
              </a:solidFill>
              <a:latin typeface="Consolas"/>
            </a:endParaRPr>
          </a:p>
          <a:p>
            <a:r>
              <a:rPr lang="en-US" sz="1400" dirty="0">
                <a:solidFill>
                  <a:prstClr val="black"/>
                </a:solidFill>
                <a:latin typeface="Consolas"/>
              </a:rPr>
              <a:t>            bufferView1.Show();</a:t>
            </a:r>
          </a:p>
          <a:p>
            <a:endParaRPr lang="en-US" sz="1400" dirty="0">
              <a:solidFill>
                <a:prstClr val="black"/>
              </a:solidFill>
              <a:latin typeface="Consolas"/>
            </a:endParaRPr>
          </a:p>
          <a:p>
            <a:r>
              <a:rPr lang="en-US" sz="1400" dirty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en-US" sz="1400" dirty="0">
                <a:solidFill>
                  <a:srgbClr val="008000"/>
                </a:solidFill>
                <a:latin typeface="Consolas"/>
              </a:rPr>
              <a:t>// Hide Setup Manager</a:t>
            </a:r>
            <a:endParaRPr lang="en-US" sz="1400" dirty="0">
              <a:solidFill>
                <a:prstClr val="black"/>
              </a:solidFill>
              <a:latin typeface="Consolas"/>
            </a:endParaRPr>
          </a:p>
          <a:p>
            <a:r>
              <a:rPr lang="en-US" sz="1400" dirty="0">
                <a:solidFill>
                  <a:prstClr val="black"/>
                </a:solidFill>
                <a:latin typeface="Consolas"/>
              </a:rPr>
              <a:t>            setupManager1.Hide();</a:t>
            </a:r>
          </a:p>
          <a:p>
            <a:r>
              <a:rPr lang="en-US" sz="1400" dirty="0">
                <a:solidFill>
                  <a:prstClr val="black"/>
                </a:solidFill>
                <a:latin typeface="Consolas"/>
              </a:rPr>
              <a:t>            setupManager1.RootStep = </a:t>
            </a:r>
            <a:r>
              <a:rPr lang="en-US" sz="1400" dirty="0">
                <a:solidFill>
                  <a:srgbClr val="0000FF"/>
                </a:solidFill>
                <a:latin typeface="Consolas"/>
              </a:rPr>
              <a:t>null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endParaRPr lang="en-US" sz="1400" dirty="0">
              <a:solidFill>
                <a:prstClr val="black"/>
              </a:solidFill>
              <a:latin typeface="Consolas"/>
            </a:endParaRPr>
          </a:p>
          <a:p>
            <a:r>
              <a:rPr lang="en-US" sz="1400" dirty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en-US" sz="1400" dirty="0">
                <a:solidFill>
                  <a:srgbClr val="008000"/>
                </a:solidFill>
                <a:latin typeface="Consolas"/>
              </a:rPr>
              <a:t>// Download Job to Device</a:t>
            </a:r>
            <a:endParaRPr lang="en-US" sz="1400" dirty="0">
              <a:solidFill>
                <a:prstClr val="black"/>
              </a:solidFill>
              <a:latin typeface="Consolas"/>
            </a:endParaRPr>
          </a:p>
          <a:p>
            <a:r>
              <a:rPr lang="en-US" sz="1400" dirty="0">
                <a:solidFill>
                  <a:prstClr val="black"/>
                </a:solidFill>
                <a:latin typeface="Consolas"/>
              </a:rPr>
              <a:t>            m_Dev.Download(m_Job, </a:t>
            </a:r>
            <a:r>
              <a:rPr lang="en-US" sz="1400" dirty="0">
                <a:solidFill>
                  <a:srgbClr val="0000FF"/>
                </a:solidFill>
                <a:latin typeface="Consolas"/>
              </a:rPr>
              <a:t>true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); </a:t>
            </a:r>
          </a:p>
          <a:p>
            <a:r>
              <a:rPr lang="en-US" sz="1400" dirty="0">
                <a:solidFill>
                  <a:prstClr val="black"/>
                </a:solidFill>
                <a:latin typeface="Consolas"/>
              </a:rPr>
              <a:t>            </a:t>
            </a:r>
          </a:p>
          <a:p>
            <a:r>
              <a:rPr lang="en-US" sz="1400" dirty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en-US" sz="1400" dirty="0">
                <a:solidFill>
                  <a:srgbClr val="008000"/>
                </a:solidFill>
                <a:latin typeface="Consolas"/>
              </a:rPr>
              <a:t>// Connect reports to the inspection on the device</a:t>
            </a:r>
            <a:endParaRPr lang="en-US" sz="1400" dirty="0">
              <a:solidFill>
                <a:prstClr val="black"/>
              </a:solidFill>
              <a:latin typeface="Consolas"/>
            </a:endParaRPr>
          </a:p>
          <a:p>
            <a:r>
              <a:rPr lang="en-US" sz="1400" dirty="0">
                <a:solidFill>
                  <a:prstClr val="black"/>
                </a:solidFill>
                <a:latin typeface="Consolas"/>
              </a:rPr>
              <a:t>            m_RepCon1.Connect(DEVICENAME, 1, </a:t>
            </a:r>
            <a:r>
              <a:rPr lang="en-US" sz="1400" dirty="0">
                <a:solidFill>
                  <a:srgbClr val="2B91AF"/>
                </a:solidFill>
                <a:latin typeface="Consolas"/>
              </a:rPr>
              <a:t>ReportConnection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.</a:t>
            </a:r>
            <a:r>
              <a:rPr lang="en-US" sz="1400" dirty="0">
                <a:solidFill>
                  <a:srgbClr val="2B91AF"/>
                </a:solidFill>
                <a:latin typeface="Consolas"/>
              </a:rPr>
              <a:t>ConnectOptions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.DEFAULT);</a:t>
            </a:r>
          </a:p>
          <a:p>
            <a:endParaRPr lang="en-US" sz="1400" dirty="0">
              <a:solidFill>
                <a:prstClr val="black"/>
              </a:solidFill>
              <a:latin typeface="Consolas"/>
            </a:endParaRPr>
          </a:p>
          <a:p>
            <a:r>
              <a:rPr lang="en-US" sz="1400" dirty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en-US" sz="1400" dirty="0">
                <a:solidFill>
                  <a:srgbClr val="008000"/>
                </a:solidFill>
                <a:latin typeface="Consolas"/>
              </a:rPr>
              <a:t>// Make images part of the report</a:t>
            </a:r>
            <a:endParaRPr lang="en-US" sz="1400" dirty="0">
              <a:solidFill>
                <a:prstClr val="black"/>
              </a:solidFill>
              <a:latin typeface="Consolas"/>
            </a:endParaRPr>
          </a:p>
          <a:p>
            <a:r>
              <a:rPr lang="en-US" sz="1400" dirty="0">
                <a:solidFill>
                  <a:prstClr val="black"/>
                </a:solidFill>
                <a:latin typeface="Consolas"/>
              </a:rPr>
              <a:t>            m_RepCon1.AddSnapBuffers((Visionscape.Steps.</a:t>
            </a:r>
            <a:r>
              <a:rPr lang="en-US" sz="1400" dirty="0">
                <a:solidFill>
                  <a:srgbClr val="2B91AF"/>
                </a:solidFill>
                <a:latin typeface="Consolas"/>
              </a:rPr>
              <a:t>InspectionStep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)m_Job.FindBySymName(</a:t>
            </a:r>
            <a:r>
              <a:rPr lang="en-US" sz="1400" dirty="0">
                <a:solidFill>
                  <a:srgbClr val="A31515"/>
                </a:solidFill>
                <a:latin typeface="Consolas"/>
              </a:rPr>
              <a:t>"Insp1"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));</a:t>
            </a:r>
          </a:p>
          <a:p>
            <a:endParaRPr lang="en-US" sz="1400" dirty="0">
              <a:solidFill>
                <a:prstClr val="black"/>
              </a:solidFill>
              <a:latin typeface="Consolas"/>
            </a:endParaRPr>
          </a:p>
          <a:p>
            <a:r>
              <a:rPr lang="en-US" sz="1400" dirty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en-US" sz="1400" dirty="0">
                <a:solidFill>
                  <a:srgbClr val="008000"/>
                </a:solidFill>
                <a:latin typeface="Consolas"/>
              </a:rPr>
              <a:t>// Now start the device</a:t>
            </a:r>
            <a:endParaRPr lang="en-US" sz="1400" dirty="0">
              <a:solidFill>
                <a:prstClr val="black"/>
              </a:solidFill>
              <a:latin typeface="Consolas"/>
            </a:endParaRPr>
          </a:p>
          <a:p>
            <a:r>
              <a:rPr lang="en-US" sz="1400" dirty="0">
                <a:solidFill>
                  <a:prstClr val="black"/>
                </a:solidFill>
                <a:latin typeface="Consolas"/>
              </a:rPr>
              <a:t>            m_Dev.StartAll();</a:t>
            </a:r>
          </a:p>
          <a:p>
            <a:endParaRPr lang="en-US" sz="1400" dirty="0">
              <a:solidFill>
                <a:prstClr val="black"/>
              </a:solidFill>
              <a:latin typeface="Consolas"/>
            </a:endParaRPr>
          </a:p>
          <a:p>
            <a:r>
              <a:rPr lang="en-US" sz="1400" dirty="0">
                <a:solidFill>
                  <a:prstClr val="black"/>
                </a:solidFill>
                <a:latin typeface="Consolas"/>
              </a:rPr>
              <a:t>        }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77130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5852" y="0"/>
            <a:ext cx="11046910" cy="941161"/>
          </a:xfrm>
        </p:spPr>
        <p:txBody>
          <a:bodyPr/>
          <a:lstStyle/>
          <a:p>
            <a:r>
              <a:rPr lang="en-US" b="0" dirty="0"/>
              <a:t>Visionscape .NET Example – Setup Mode Button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20132" y="1701799"/>
            <a:ext cx="114469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9399" y="1155197"/>
            <a:ext cx="1037166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/>
              </a:rPr>
              <a:t>private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/>
              </a:rPr>
              <a:t>void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btnSetupMode_Click(</a:t>
            </a:r>
            <a:r>
              <a:rPr lang="en-US" sz="1600" dirty="0">
                <a:solidFill>
                  <a:srgbClr val="0000FF"/>
                </a:solidFill>
                <a:latin typeface="Consolas"/>
              </a:rPr>
              <a:t>object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sender, </a:t>
            </a:r>
            <a:r>
              <a:rPr lang="en-US" sz="1600" dirty="0">
                <a:solidFill>
                  <a:srgbClr val="2B91AF"/>
                </a:solidFill>
                <a:latin typeface="Consolas"/>
              </a:rPr>
              <a:t>EventArgs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e)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        {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en-US" sz="1600" dirty="0">
                <a:solidFill>
                  <a:srgbClr val="008000"/>
                </a:solidFill>
                <a:latin typeface="Consolas"/>
              </a:rPr>
              <a:t>// Stop the device and disconnect reports</a:t>
            </a:r>
            <a:endParaRPr lang="en-US" sz="1600" dirty="0">
              <a:solidFill>
                <a:prstClr val="black"/>
              </a:solidFill>
              <a:latin typeface="Consolas"/>
            </a:endParaRP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            m_Dev.StopAll();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            m_RepCon1.Disconnect();</a:t>
            </a:r>
          </a:p>
          <a:p>
            <a:endParaRPr lang="en-US" sz="1600" dirty="0">
              <a:solidFill>
                <a:prstClr val="black"/>
              </a:solidFill>
              <a:latin typeface="Consolas"/>
            </a:endParaRP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en-US" sz="1600" dirty="0">
                <a:solidFill>
                  <a:srgbClr val="008000"/>
                </a:solidFill>
                <a:latin typeface="Consolas"/>
              </a:rPr>
              <a:t>// Show setupManager1 starting with Inspection as first step</a:t>
            </a:r>
            <a:endParaRPr lang="en-US" sz="1600" dirty="0">
              <a:solidFill>
                <a:prstClr val="black"/>
              </a:solidFill>
              <a:latin typeface="Consolas"/>
            </a:endParaRP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            setupManager1.ListViewSize = 80;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            setupManager1.ImageViewSize = 300;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            setupManager1.ZoomAuto();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            setupManager1.RootStep = (Visionscape.Steps.</a:t>
            </a:r>
            <a:r>
              <a:rPr lang="en-US" sz="1600" dirty="0">
                <a:solidFill>
                  <a:srgbClr val="2B91AF"/>
                </a:solidFill>
                <a:latin typeface="Consolas"/>
              </a:rPr>
              <a:t>Step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)m_Job.FindBySymName(</a:t>
            </a:r>
            <a:r>
              <a:rPr lang="en-US" sz="1600" dirty="0">
                <a:solidFill>
                  <a:srgbClr val="A31515"/>
                </a:solidFill>
                <a:latin typeface="Consolas"/>
              </a:rPr>
              <a:t>"Insp1"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);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            setupManager1.Show(); </a:t>
            </a:r>
          </a:p>
          <a:p>
            <a:endParaRPr lang="en-US" sz="1600" dirty="0">
              <a:solidFill>
                <a:prstClr val="black"/>
              </a:solidFill>
              <a:latin typeface="Consolas"/>
            </a:endParaRP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en-US" sz="1600" dirty="0">
                <a:solidFill>
                  <a:srgbClr val="008000"/>
                </a:solidFill>
                <a:latin typeface="Consolas"/>
              </a:rPr>
              <a:t>// Hide Run View</a:t>
            </a:r>
            <a:endParaRPr lang="en-US" sz="1600" dirty="0">
              <a:solidFill>
                <a:prstClr val="black"/>
              </a:solidFill>
              <a:latin typeface="Consolas"/>
            </a:endParaRP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            bufferView1.Hide();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        }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535710" y="5270197"/>
            <a:ext cx="113053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Choose what is displayed as part of these controls</a:t>
            </a:r>
          </a:p>
          <a:p>
            <a:r>
              <a:rPr lang="en-US" sz="1600" dirty="0">
                <a:solidFill>
                  <a:srgbClr val="C00000"/>
                </a:solidFill>
              </a:rPr>
              <a:t>Example : setupManager1.OptionLayoutSet(Visionscape.Display.Setup.SetupManagerLayoutOptions.ShowToolbar,false);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Turns off Toolbar so you can create your own buttons for Acquire, Live, Tryout etc.</a:t>
            </a:r>
          </a:p>
        </p:txBody>
      </p:sp>
    </p:spTree>
    <p:extLst>
      <p:ext uri="{BB962C8B-B14F-4D97-AF65-F5344CB8AC3E}">
        <p14:creationId xmlns:p14="http://schemas.microsoft.com/office/powerpoint/2010/main" val="42814354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5852" y="0"/>
            <a:ext cx="11046910" cy="941161"/>
          </a:xfrm>
        </p:spPr>
        <p:txBody>
          <a:bodyPr/>
          <a:lstStyle/>
          <a:p>
            <a:r>
              <a:rPr lang="en-US" b="0" dirty="0"/>
              <a:t>Visionscape .NET Example – Trigger Button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20132" y="1701799"/>
            <a:ext cx="114469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9399" y="1478469"/>
            <a:ext cx="1037166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private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void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btnTrigger_Click(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object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sender, </a:t>
            </a:r>
            <a:r>
              <a:rPr lang="en-US" dirty="0">
                <a:solidFill>
                  <a:srgbClr val="2B91AF"/>
                </a:solidFill>
                <a:latin typeface="Consolas"/>
              </a:rPr>
              <a:t>EventArgs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e)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      {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en-US" dirty="0">
                <a:solidFill>
                  <a:srgbClr val="008000"/>
                </a:solidFill>
                <a:latin typeface="Consolas"/>
              </a:rPr>
              <a:t>// Set IO to low, in this case Virtual 1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          m_IO.PointWrite(</a:t>
            </a:r>
            <a:r>
              <a:rPr lang="en-US" dirty="0">
                <a:solidFill>
                  <a:srgbClr val="2B91AF"/>
                </a:solidFill>
                <a:latin typeface="Consolas"/>
              </a:rPr>
              <a:t>VsIoType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.Virtual, 0,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false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);</a:t>
            </a:r>
          </a:p>
          <a:p>
            <a:endParaRPr lang="en-US" dirty="0">
              <a:solidFill>
                <a:prstClr val="black"/>
              </a:solidFill>
              <a:latin typeface="Consolas"/>
            </a:endParaRP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en-US" dirty="0">
                <a:solidFill>
                  <a:srgbClr val="008000"/>
                </a:solidFill>
                <a:latin typeface="Consolas"/>
              </a:rPr>
              <a:t>// Put in short delay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          System.Threading.</a:t>
            </a:r>
            <a:r>
              <a:rPr lang="en-US" dirty="0">
                <a:solidFill>
                  <a:srgbClr val="2B91AF"/>
                </a:solidFill>
                <a:latin typeface="Consolas"/>
              </a:rPr>
              <a:t>Thread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.Sleep(5);</a:t>
            </a:r>
          </a:p>
          <a:p>
            <a:endParaRPr lang="en-US" dirty="0">
              <a:solidFill>
                <a:prstClr val="black"/>
              </a:solidFill>
              <a:latin typeface="Consolas"/>
            </a:endParaRP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en-US" dirty="0">
                <a:solidFill>
                  <a:srgbClr val="008000"/>
                </a:solidFill>
                <a:latin typeface="Consolas"/>
              </a:rPr>
              <a:t>//Set IO to high, in this case Virtual 1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          m_IO.PointWrite(</a:t>
            </a:r>
            <a:r>
              <a:rPr lang="en-US" dirty="0">
                <a:solidFill>
                  <a:srgbClr val="2B91AF"/>
                </a:solidFill>
                <a:latin typeface="Consolas"/>
              </a:rPr>
              <a:t>VsIoType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.Virtual, 0,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true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);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      }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8487143" y="1564102"/>
            <a:ext cx="32490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Go To Setup Mode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Change Trigger Virtual 1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Go To Run Mode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Tryout Trigger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344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5852" y="0"/>
            <a:ext cx="11046910" cy="941161"/>
          </a:xfrm>
        </p:spPr>
        <p:txBody>
          <a:bodyPr/>
          <a:lstStyle/>
          <a:p>
            <a:r>
              <a:rPr lang="en-US" b="0" dirty="0"/>
              <a:t>Visionscape .NET Example – Extra Credit – Add Report 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220132" y="1701799"/>
            <a:ext cx="114469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306120" y="1303111"/>
            <a:ext cx="4189680" cy="48944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 ReportView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Add ReportView to Form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Hook in NewReport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132" y="317017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nsolas"/>
              </a:rPr>
              <a:t> </a:t>
            </a:r>
            <a:r>
              <a:rPr lang="en-US" dirty="0">
                <a:solidFill>
                  <a:srgbClr val="008000"/>
                </a:solidFill>
                <a:latin typeface="Consolas"/>
              </a:rPr>
              <a:t>// Get the Inspection report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report = e.Report;</a:t>
            </a:r>
          </a:p>
          <a:p>
            <a:endParaRPr lang="en-US" dirty="0">
              <a:solidFill>
                <a:prstClr val="black"/>
              </a:solidFill>
              <a:latin typeface="Consolas"/>
            </a:endParaRP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8000"/>
                </a:solidFill>
                <a:latin typeface="Consolas"/>
              </a:rPr>
              <a:t>// Dump results to report view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reportView1.Report = report;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565" y="1162998"/>
            <a:ext cx="6918501" cy="458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384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492" y="1175650"/>
            <a:ext cx="519083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Franklin Gothic Book"/>
              </a:rPr>
              <a:t>Custom User Interfaces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Franklin Gothic Book"/>
              </a:rPr>
              <a:t>Simple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Franklin Gothic Book"/>
              </a:rPr>
              <a:t>Application Specific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Franklin Gothic Book"/>
              </a:rPr>
              <a:t>Automatic  Job Creation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Franklin Gothic Book"/>
              </a:rPr>
              <a:t>Password Access Levels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prstClr val="black"/>
              </a:solidFill>
              <a:latin typeface="Franklin Gothic Book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Franklin Gothic Book"/>
              </a:rPr>
              <a:t>Integrate Vision Directly with Automation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Franklin Gothic Book"/>
              </a:rPr>
              <a:t>One UI to control entire machine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Franklin Gothic Book"/>
              </a:rPr>
              <a:t>Tightly coupled Vision Results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Franklin Gothic Book"/>
              </a:rPr>
              <a:t>Interactive Calibration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Franklin Gothic Book"/>
              </a:rPr>
              <a:t>Access to all Microsoft .NET Capability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Franklin Gothic Book"/>
              </a:rPr>
              <a:t>Data Base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Franklin Gothic Book"/>
              </a:rPr>
              <a:t>Comm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Franklin Gothic Book"/>
              </a:rPr>
              <a:t>Etc.</a:t>
            </a:r>
          </a:p>
          <a:p>
            <a:endParaRPr lang="en-US" sz="2400" b="1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30908" y="140083"/>
            <a:ext cx="11273947" cy="691189"/>
          </a:xfrm>
        </p:spPr>
        <p:txBody>
          <a:bodyPr>
            <a:normAutofit/>
          </a:bodyPr>
          <a:lstStyle/>
          <a:p>
            <a:r>
              <a:rPr lang="en-US" sz="2800" b="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Visionscape .NET Controls - </a:t>
            </a:r>
            <a:r>
              <a:rPr lang="en-US" dirty="0">
                <a:solidFill>
                  <a:srgbClr val="C00000"/>
                </a:solidFill>
                <a:latin typeface="Franklin Gothic Book"/>
              </a:rPr>
              <a:t>Benefits of Vision .NET Capability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018" y="1002527"/>
            <a:ext cx="6439568" cy="518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1915" y="5442801"/>
            <a:ext cx="4493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C:\Microscan\Vscape\Documentation\ Visionscape .NET Programmer’s Manual.pdf</a:t>
            </a:r>
          </a:p>
        </p:txBody>
      </p:sp>
    </p:spTree>
    <p:extLst>
      <p:ext uri="{BB962C8B-B14F-4D97-AF65-F5344CB8AC3E}">
        <p14:creationId xmlns:p14="http://schemas.microsoft.com/office/powerpoint/2010/main" val="1382459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5852" y="0"/>
            <a:ext cx="11046910" cy="941161"/>
          </a:xfrm>
        </p:spPr>
        <p:txBody>
          <a:bodyPr/>
          <a:lstStyle/>
          <a:p>
            <a:r>
              <a:rPr lang="en-US" b="0" dirty="0"/>
              <a:t>Visionscape .NET Example – Extra Credit – Open AVP From File</a:t>
            </a:r>
          </a:p>
        </p:txBody>
      </p:sp>
      <p:sp>
        <p:nvSpPr>
          <p:cNvPr id="2" name="Rectangle 1"/>
          <p:cNvSpPr/>
          <p:nvPr/>
        </p:nvSpPr>
        <p:spPr>
          <a:xfrm>
            <a:off x="220132" y="1701799"/>
            <a:ext cx="114469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306120" y="1303111"/>
            <a:ext cx="4189680" cy="48944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Open AVP from File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See btnLoadAVP_Click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546" y="1077624"/>
            <a:ext cx="48768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793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5852" y="0"/>
            <a:ext cx="11046910" cy="941161"/>
          </a:xfrm>
        </p:spPr>
        <p:txBody>
          <a:bodyPr/>
          <a:lstStyle/>
          <a:p>
            <a:r>
              <a:rPr lang="en-US" b="0" dirty="0"/>
              <a:t>Visionscape .NET Example – Extra Credit – Auto Create an AVP</a:t>
            </a:r>
          </a:p>
        </p:txBody>
      </p:sp>
      <p:sp>
        <p:nvSpPr>
          <p:cNvPr id="2" name="Rectangle 1"/>
          <p:cNvSpPr/>
          <p:nvPr/>
        </p:nvSpPr>
        <p:spPr>
          <a:xfrm>
            <a:off x="220132" y="1701799"/>
            <a:ext cx="114469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306120" y="1043709"/>
            <a:ext cx="4189680" cy="51538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Programmatically Create AVP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See btnCreateAVP_Click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Use StepBrowser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Input Datums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Resource Datums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Output Datums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None/>
            </a:pP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673" y="1189486"/>
            <a:ext cx="7562128" cy="258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80" y="4377882"/>
            <a:ext cx="23717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673" y="4005567"/>
            <a:ext cx="6109999" cy="220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793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30908" y="140083"/>
            <a:ext cx="11273947" cy="691189"/>
          </a:xfrm>
        </p:spPr>
        <p:txBody>
          <a:bodyPr>
            <a:normAutofit/>
          </a:bodyPr>
          <a:lstStyle/>
          <a:p>
            <a:r>
              <a:rPr lang="en-US" b="0" dirty="0"/>
              <a:t>Multiview Display Example</a:t>
            </a:r>
            <a:endParaRPr lang="en-US" sz="2800" b="0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291" y="1099127"/>
            <a:ext cx="6336146" cy="514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99" y="4442981"/>
            <a:ext cx="5296766" cy="169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7" y="1444453"/>
            <a:ext cx="35623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3564" y="1075121"/>
            <a:ext cx="357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using Device Dropdown</a:t>
            </a:r>
          </a:p>
        </p:txBody>
      </p:sp>
    </p:spTree>
    <p:extLst>
      <p:ext uri="{BB962C8B-B14F-4D97-AF65-F5344CB8AC3E}">
        <p14:creationId xmlns:p14="http://schemas.microsoft.com/office/powerpoint/2010/main" val="5170184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5852" y="0"/>
            <a:ext cx="11046910" cy="941161"/>
          </a:xfrm>
        </p:spPr>
        <p:txBody>
          <a:bodyPr/>
          <a:lstStyle/>
          <a:p>
            <a:r>
              <a:rPr lang="en-US" b="0" dirty="0"/>
              <a:t>Microscan Advanced Programming Capabilities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idx="1"/>
          </p:nvPr>
        </p:nvSpPr>
        <p:spPr>
          <a:xfrm>
            <a:off x="306120" y="1108365"/>
            <a:ext cx="11690816" cy="50892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Visionscape .NET Programming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Requires Visionscape to be loaded onto the PC</a:t>
            </a:r>
          </a:p>
          <a:p>
            <a:pPr marL="457200" lvl="1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None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Rest APIs/Serial Command Set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Visionscape does not need to be installed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WEB SDK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For  MicroHAWK ID - </a:t>
            </a:r>
            <a:r>
              <a:rPr lang="en-US" sz="2000" dirty="0">
                <a:solidFill>
                  <a:schemeClr val="tx1"/>
                </a:solidFill>
                <a:hlinkClick r:id="rId3"/>
              </a:rPr>
              <a:t>http://www.microscan.com/en-us/support/download-center</a:t>
            </a:r>
            <a:endParaRPr lang="en-US" sz="2000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5369501"/>
            <a:ext cx="72866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4207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5852" y="0"/>
            <a:ext cx="11046910" cy="941161"/>
          </a:xfrm>
        </p:spPr>
        <p:txBody>
          <a:bodyPr/>
          <a:lstStyle/>
          <a:p>
            <a:r>
              <a:rPr lang="en-US" b="0" dirty="0"/>
              <a:t>Wrap Up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idx="1"/>
          </p:nvPr>
        </p:nvSpPr>
        <p:spPr>
          <a:xfrm>
            <a:off x="306120" y="1108365"/>
            <a:ext cx="11690816" cy="50892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A follow up email will be sent to you. Please respond with comments or questions.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hlinkClick r:id="rId3"/>
              </a:rPr>
              <a:t>sking@microscan.com</a:t>
            </a:r>
            <a:endParaRPr lang="en-US" sz="24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  <a:hlinkClick r:id="rId4"/>
              </a:rPr>
              <a:t>visionsupport@microscan.com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None/>
            </a:pP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A link to the presentation and example programs will be in the email.</a:t>
            </a:r>
            <a:endParaRPr lang="en-US" sz="2000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1708" y="4193309"/>
            <a:ext cx="39069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Thank you very much, and Good Programming!</a:t>
            </a:r>
          </a:p>
        </p:txBody>
      </p:sp>
    </p:spTree>
    <p:extLst>
      <p:ext uri="{BB962C8B-B14F-4D97-AF65-F5344CB8AC3E}">
        <p14:creationId xmlns:p14="http://schemas.microsoft.com/office/powerpoint/2010/main" val="416867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Visionscape .NET Training – Build Your Own App in Less Than 1 hour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Steven King</a:t>
            </a:r>
          </a:p>
          <a:p>
            <a:r>
              <a:rPr lang="en-US" dirty="0"/>
              <a:t>Sking@microscan.com</a:t>
            </a:r>
          </a:p>
        </p:txBody>
      </p:sp>
    </p:spTree>
    <p:extLst>
      <p:ext uri="{BB962C8B-B14F-4D97-AF65-F5344CB8AC3E}">
        <p14:creationId xmlns:p14="http://schemas.microsoft.com/office/powerpoint/2010/main" val="2766380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5852" y="0"/>
            <a:ext cx="11046910" cy="941161"/>
          </a:xfrm>
        </p:spPr>
        <p:txBody>
          <a:bodyPr/>
          <a:lstStyle/>
          <a:p>
            <a:r>
              <a:rPr lang="en-US" b="0" dirty="0"/>
              <a:t>Visionscape .NET Training – Topics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idx="1"/>
          </p:nvPr>
        </p:nvSpPr>
        <p:spPr>
          <a:xfrm>
            <a:off x="306120" y="979056"/>
            <a:ext cx="11690816" cy="531090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 Interactively build a Load and Run Example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/>
                </a:solidFill>
              </a:rPr>
              <a:t>Load .AVP from Disk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/>
                </a:solidFill>
              </a:rPr>
              <a:t>Download .AVP to the camera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/>
                </a:solidFill>
              </a:rPr>
              <a:t>Run Mode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Get Reports from Camera. Data Display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Get Images from Camera. Image Display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Virtual Triggering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+mn-lt"/>
              </a:rPr>
              <a:t>Setup Mode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Setup Manager View – Adjust and Test Job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Step Tree View – Manipulate Job in Step Tree View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/>
                </a:solidFill>
                <a:latin typeface="+mn-lt"/>
              </a:rPr>
              <a:t>Extra Features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 Monitoring Multiple Cameras in Run Mode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5685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5852" y="0"/>
            <a:ext cx="11046910" cy="941161"/>
          </a:xfrm>
        </p:spPr>
        <p:txBody>
          <a:bodyPr/>
          <a:lstStyle/>
          <a:p>
            <a:r>
              <a:rPr lang="en-US" b="0" dirty="0"/>
              <a:t>Visionscape .NET Training – Main Runtime Controls for Load and Run</a:t>
            </a:r>
          </a:p>
        </p:txBody>
      </p:sp>
      <p:sp>
        <p:nvSpPr>
          <p:cNvPr id="3" name="Rectangle 2"/>
          <p:cNvSpPr/>
          <p:nvPr/>
        </p:nvSpPr>
        <p:spPr>
          <a:xfrm>
            <a:off x="3945360" y="1016000"/>
            <a:ext cx="4048746" cy="51918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88023" y="646607"/>
            <a:ext cx="563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15" y="4731159"/>
            <a:ext cx="1178110" cy="147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1782617" y="5043056"/>
            <a:ext cx="2854037" cy="64654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79250" y="3965225"/>
            <a:ext cx="2253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JobStep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File Open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File Save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File New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255138"/>
              </p:ext>
            </p:extLst>
          </p:nvPr>
        </p:nvGraphicFramePr>
        <p:xfrm>
          <a:off x="4804770" y="3790207"/>
          <a:ext cx="232756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21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AVP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166">
                <a:tc>
                  <a:txBody>
                    <a:bodyPr/>
                    <a:lstStyle/>
                    <a:p>
                      <a:r>
                        <a:rPr lang="en-US" dirty="0"/>
                        <a:t>Vision System Step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166">
                <a:tc>
                  <a:txBody>
                    <a:bodyPr/>
                    <a:lstStyle/>
                    <a:p>
                      <a:r>
                        <a:rPr lang="en-US" dirty="0"/>
                        <a:t>Inspection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166">
                <a:tc>
                  <a:txBody>
                    <a:bodyPr/>
                    <a:lstStyle/>
                    <a:p>
                      <a:r>
                        <a:rPr lang="en-US" dirty="0"/>
                        <a:t>Snapshot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1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Blob Tool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1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Formatted</a:t>
                      </a:r>
                      <a:r>
                        <a:rPr lang="en-US" baseline="0" dirty="0"/>
                        <a:t> Output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4717025" y="3805186"/>
            <a:ext cx="2503054" cy="21797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31589" y="1108090"/>
            <a:ext cx="3560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VsCoordinator</a:t>
            </a:r>
            <a:r>
              <a:rPr lang="en-US" dirty="0"/>
              <a:t> – Finds and Allocates Control for all Vs Devices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9" y="1828417"/>
            <a:ext cx="32670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8829860" y="4576637"/>
            <a:ext cx="25836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VsDevice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Take 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Download Job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Start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Stop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8105">
            <a:off x="8593468" y="3034098"/>
            <a:ext cx="1903242" cy="1665337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461" y="1108227"/>
            <a:ext cx="2947559" cy="197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Straight Arrow Connector 39"/>
          <p:cNvCxnSpPr/>
          <p:nvPr/>
        </p:nvCxnSpPr>
        <p:spPr>
          <a:xfrm flipH="1" flipV="1">
            <a:off x="7462983" y="2937164"/>
            <a:ext cx="1357744" cy="36021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460" y="3091799"/>
            <a:ext cx="2947559" cy="58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8611528" y="1246589"/>
            <a:ext cx="2758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ReportConnection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Retrieve Image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Retrieve Results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7296727" y="4294911"/>
            <a:ext cx="1524000" cy="4362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8655057" y="2347534"/>
            <a:ext cx="2758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IOConnection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Triggering</a:t>
            </a:r>
          </a:p>
          <a:p>
            <a:pPr lvl="1"/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7462983" y="2262252"/>
            <a:ext cx="1148545" cy="28533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461" y="3245827"/>
            <a:ext cx="1689611" cy="126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74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14" grpId="0" animBg="1"/>
      <p:bldP spid="25" grpId="0"/>
      <p:bldP spid="48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5852" y="0"/>
            <a:ext cx="11046910" cy="941161"/>
          </a:xfrm>
        </p:spPr>
        <p:txBody>
          <a:bodyPr/>
          <a:lstStyle/>
          <a:p>
            <a:r>
              <a:rPr lang="en-US" b="0" dirty="0"/>
              <a:t>Visionscape .NET – Key Components for Handling Devices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idx="1"/>
          </p:nvPr>
        </p:nvSpPr>
        <p:spPr>
          <a:xfrm>
            <a:off x="444664" y="1108362"/>
            <a:ext cx="11026900" cy="531090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+mn-lt"/>
              </a:rPr>
              <a:t>VsCoordinator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– AVP Backplane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Finds all vision devices on PC or on Network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Makes them available for use by single user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“Device Discovery”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+mn-lt"/>
              </a:rPr>
              <a:t>VsDevice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– Control The Vision Device (Emulator, GigE, Smart Camera)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Take Control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Download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Start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Stop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0370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5852" y="0"/>
            <a:ext cx="11046910" cy="941161"/>
          </a:xfrm>
        </p:spPr>
        <p:txBody>
          <a:bodyPr/>
          <a:lstStyle/>
          <a:p>
            <a:r>
              <a:rPr lang="en-US" b="0" dirty="0"/>
              <a:t>Visionscape .NET – Key Components  Job Creation and Control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idx="1"/>
          </p:nvPr>
        </p:nvSpPr>
        <p:spPr>
          <a:xfrm>
            <a:off x="278411" y="1108364"/>
            <a:ext cx="11690816" cy="55048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+mn-lt"/>
              </a:rPr>
              <a:t>JobStep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– File Manager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Allows you to open, save and create new AVP files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+mn-lt"/>
              </a:rPr>
              <a:t>Step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– Job Manipulation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Allows you to create Jobs programmatically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Add Steps programmatically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Get and Set Resource Datums (Parameters, ROI position, etc.)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Assign Results for Upload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1178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5852" y="0"/>
            <a:ext cx="11046910" cy="941161"/>
          </a:xfrm>
        </p:spPr>
        <p:txBody>
          <a:bodyPr/>
          <a:lstStyle/>
          <a:p>
            <a:r>
              <a:rPr lang="en-US" b="0" dirty="0"/>
              <a:t>Visionscape .NET – Key Components for Run Mode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idx="1"/>
          </p:nvPr>
        </p:nvSpPr>
        <p:spPr>
          <a:xfrm>
            <a:off x="306120" y="1089891"/>
            <a:ext cx="5679044" cy="512618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ReportConnection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Get Results from an Inspection on Device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BufferView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Display Images During Runtime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Multiple Buffer Views Allowed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ReportView, StatsView, ResultsView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Display Auto Formatted Results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ReportView combines Stats and Results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IO Connection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Get and Set IO on device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Trigger via Virtual IO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989" y="1067699"/>
            <a:ext cx="4374863" cy="302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989" y="4318593"/>
            <a:ext cx="4374863" cy="181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375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5852" y="0"/>
            <a:ext cx="11046910" cy="941161"/>
          </a:xfrm>
        </p:spPr>
        <p:txBody>
          <a:bodyPr/>
          <a:lstStyle/>
          <a:p>
            <a:r>
              <a:rPr lang="en-US" b="0" dirty="0"/>
              <a:t>Visionscape .NET – Key Components for Setup Mode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idx="1"/>
          </p:nvPr>
        </p:nvSpPr>
        <p:spPr>
          <a:xfrm>
            <a:off x="306120" y="1089891"/>
            <a:ext cx="5679044" cy="4978400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Setup Manager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Job Editing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Job Tryout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Set RootStep to Inspection to connection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Set RootStep to Null to disconnect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Step Tree Editor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Job Tree Editing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Set RootStep to Inspection to connection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Set RootStep to Null to disconnect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41" y="1117600"/>
            <a:ext cx="5678053" cy="488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74058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Microscan1">
  <a:themeElements>
    <a:clrScheme name="Microscan theme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000000"/>
      </a:accent1>
      <a:accent2>
        <a:srgbClr val="7F7F7F"/>
      </a:accent2>
      <a:accent3>
        <a:srgbClr val="70AD47"/>
      </a:accent3>
      <a:accent4>
        <a:srgbClr val="FFC000"/>
      </a:accent4>
      <a:accent5>
        <a:srgbClr val="034A90"/>
      </a:accent5>
      <a:accent6>
        <a:srgbClr val="BF2E1A"/>
      </a:accent6>
      <a:hlink>
        <a:srgbClr val="BF2E1A"/>
      </a:hlink>
      <a:folHlink>
        <a:srgbClr val="BF2E1A"/>
      </a:folHlink>
    </a:clrScheme>
    <a:fontScheme name="Custom 2">
      <a:majorFont>
        <a:latin typeface="HelveticaNeueLT Std Thin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Microscan1" id="{584C88C1-7242-4874-A7E9-0D6E29B909F6}" vid="{9B85AE6F-80A8-4E46-9D0F-E03DF8948AC7}"/>
    </a:ext>
  </a:extLst>
</a:theme>
</file>

<file path=ppt/theme/theme2.xml><?xml version="1.0" encoding="utf-8"?>
<a:theme xmlns:a="http://schemas.openxmlformats.org/drawingml/2006/main" name="1_Secondary Slide - External">
  <a:themeElements>
    <a:clrScheme name="Microscan theme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000000"/>
      </a:accent1>
      <a:accent2>
        <a:srgbClr val="7F7F7F"/>
      </a:accent2>
      <a:accent3>
        <a:srgbClr val="70AD47"/>
      </a:accent3>
      <a:accent4>
        <a:srgbClr val="FFC000"/>
      </a:accent4>
      <a:accent5>
        <a:srgbClr val="034A90"/>
      </a:accent5>
      <a:accent6>
        <a:srgbClr val="BF2E1A"/>
      </a:accent6>
      <a:hlink>
        <a:srgbClr val="BF2E1A"/>
      </a:hlink>
      <a:folHlink>
        <a:srgbClr val="BF2E1A"/>
      </a:folHlink>
    </a:clrScheme>
    <a:fontScheme name="Microscan fonts">
      <a:majorFont>
        <a:latin typeface="HelveticaNeueLT Std Thin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2183</TotalTime>
  <Words>2810</Words>
  <Application>Microsoft Office PowerPoint</Application>
  <PresentationFormat>Widescreen</PresentationFormat>
  <Paragraphs>487</Paragraphs>
  <Slides>35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Calibri</vt:lpstr>
      <vt:lpstr>Consolas</vt:lpstr>
      <vt:lpstr>Courier New</vt:lpstr>
      <vt:lpstr>Franklin Gothic Book</vt:lpstr>
      <vt:lpstr>Franklin Gothic Medium</vt:lpstr>
      <vt:lpstr>HelveticaNeueLT Std Thin</vt:lpstr>
      <vt:lpstr>Times New Roman</vt:lpstr>
      <vt:lpstr>Wingdings</vt:lpstr>
      <vt:lpstr>Theme_Microscan1</vt:lpstr>
      <vt:lpstr>1_Secondary Slide - External</vt:lpstr>
      <vt:lpstr>Visionscape .NET Training – Build Your Own App in Less Than 1 hour</vt:lpstr>
      <vt:lpstr>Visionscape .NET Controls - Custom User Interfaces, Fully Integrated Vision</vt:lpstr>
      <vt:lpstr>Visionscape .NET Controls - Benefits of Vision .NET Capability</vt:lpstr>
      <vt:lpstr>Visionscape .NET Training – Topics</vt:lpstr>
      <vt:lpstr>Visionscape .NET Training – Main Runtime Controls for Load and Run</vt:lpstr>
      <vt:lpstr>Visionscape .NET – Key Components for Handling Devices</vt:lpstr>
      <vt:lpstr>Visionscape .NET – Key Components  Job Creation and Control</vt:lpstr>
      <vt:lpstr>Visionscape .NET – Key Components for Run Mode</vt:lpstr>
      <vt:lpstr>Visionscape .NET – Key Components for Setup Mode</vt:lpstr>
      <vt:lpstr>Visionscape .NET Example – Create New Visual Studio Project</vt:lpstr>
      <vt:lpstr>Visionscape .NET Example – Add References to Project</vt:lpstr>
      <vt:lpstr>Visionscape .NET Example – Add “Display” Components to Project</vt:lpstr>
      <vt:lpstr>Visionscape .NET Example – Change Embed Interop Type</vt:lpstr>
      <vt:lpstr>Visionscape .NET Example – Set Up Your Form</vt:lpstr>
      <vt:lpstr>Visionscape .NET Example – Add Form Load and Form Closing Events</vt:lpstr>
      <vt:lpstr>Visionscape .NET Example – Add “Using” for key references</vt:lpstr>
      <vt:lpstr>Visionscape .NET Example – Add key member variables</vt:lpstr>
      <vt:lpstr>Visionscape .NET Example – Instantiate these objects (new)</vt:lpstr>
      <vt:lpstr>Visionscape .NET Example – Set up event to discover device (camera)</vt:lpstr>
      <vt:lpstr>Visionscape .NET Example – Populate OnDeviceFocus Event Function</vt:lpstr>
      <vt:lpstr>Visionscape .NET Example – Set up event to get reports</vt:lpstr>
      <vt:lpstr>Visionscape .NET Controls – Create a Test Job</vt:lpstr>
      <vt:lpstr>Visionscape .NET Example – Populate NewReport Event Function</vt:lpstr>
      <vt:lpstr>Visionscape .NET Example – Unwind all controls during shutdown</vt:lpstr>
      <vt:lpstr>Visionscape .NET Example – Run the example</vt:lpstr>
      <vt:lpstr>Visionscape .NET Example – Run Mode Button</vt:lpstr>
      <vt:lpstr>Visionscape .NET Example – Setup Mode Button</vt:lpstr>
      <vt:lpstr>Visionscape .NET Example – Trigger Button</vt:lpstr>
      <vt:lpstr>Visionscape .NET Example – Extra Credit – Add Report View</vt:lpstr>
      <vt:lpstr>Visionscape .NET Example – Extra Credit – Open AVP From File</vt:lpstr>
      <vt:lpstr>Visionscape .NET Example – Extra Credit – Auto Create an AVP</vt:lpstr>
      <vt:lpstr>Multiview Display Example</vt:lpstr>
      <vt:lpstr>Microscan Advanced Programming Capabilities</vt:lpstr>
      <vt:lpstr>Wrap Up</vt:lpstr>
      <vt:lpstr>Visionscape .NET Training – Build Your Own App in Less Than 1 hour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Jibo Wen</dc:creator>
  <cp:lastModifiedBy>Meghan Dillon</cp:lastModifiedBy>
  <cp:revision>82</cp:revision>
  <cp:lastPrinted>2017-06-21T13:29:30Z</cp:lastPrinted>
  <dcterms:created xsi:type="dcterms:W3CDTF">2017-03-21T00:02:40Z</dcterms:created>
  <dcterms:modified xsi:type="dcterms:W3CDTF">2017-06-21T15:59:39Z</dcterms:modified>
</cp:coreProperties>
</file>